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4a" ContentType="audio/unknown"/>
  <Override PartName="/ppt/media/image1.jpeg" ContentType="image/jpeg"/>
  <Override PartName="/ppt/media/media2.m4a" ContentType="audio/unknown"/>
  <Override PartName="/ppt/media/image2.jpeg" ContentType="image/jpeg"/>
  <Override PartName="/ppt/media/media3.m4a" ContentType="audio/unknown"/>
  <Override PartName="/ppt/media/media4.m4a" ContentType="audio/unknown"/>
  <Override PartName="/ppt/media/media5.m4a" ContentType="audio/unknown"/>
  <Override PartName="/ppt/media/media6.m4a" ContentType="audio/unknown"/>
  <Override PartName="/ppt/media/media7.m4a" ContentType="audio/unknown"/>
  <Override PartName="/ppt/media/media8.m4a" ContentType="audio/unknown"/>
  <Override PartName="/ppt/media/media9.m4a" ContentType="audio/unknown"/>
  <Override PartName="/ppt/media/media10.m4a" ContentType="audio/unknown"/>
  <Override PartName="/ppt/media/media11.m4a" ContentType="audio/unknown"/>
  <Override PartName="/ppt/media/media12.m4a" ContentType="audio/unknown"/>
  <Override PartName="/ppt/media/media13.m4a" ContentType="audio/unknown"/>
  <Override PartName="/ppt/media/media14.m4a" ContentType="audio/unknown"/>
  <Override PartName="/ppt/media/media15.m4a" ContentType="audio/unknown"/>
  <Override PartName="/ppt/media/media16.m4a" ContentType="audio/unknown"/>
  <Override PartName="/ppt/media/media17.m4a" ContentType="audio/unknown"/>
  <Override PartName="/ppt/media/media18.m4a" ContentType="audio/unknown"/>
  <Override PartName="/ppt/media/media19.m4a" ContentType="audio/unknown"/>
  <Override PartName="/ppt/media/media20.m4a" ContentType="audio/unknown"/>
  <Override PartName="/ppt/media/media21.m4a" ContentType="audio/unknown"/>
  <Override PartName="/ppt/media/media22.m4a" ContentType="audio/unknown"/>
  <Override PartName="/ppt/media/media23.m4a" ContentType="audio/unknown"/>
  <Override PartName="/ppt/media/media24.m4a" ContentType="audio/unknown"/>
  <Override PartName="/ppt/media/media25.m4a" ContentType="audio/unknown"/>
  <Override PartName="/ppt/media/media26.m4a" ContentType="audio/unknown"/>
  <Override PartName="/ppt/media/media27.m4a" ContentType="audio/unknown"/>
  <Override PartName="/ppt/media/media28.m4a" ContentType="audio/unknown"/>
  <Override PartName="/ppt/media/media29.m4a" ContentType="audio/unknown"/>
  <Override PartName="/ppt/media/media30.m4a" ContentType="audio/unknown"/>
  <Override PartName="/ppt/media/media31.m4a" ContentType="audio/unknown"/>
  <Override PartName="/ppt/media/media32.m4a" ContentType="audio/unknown"/>
  <Override PartName="/ppt/media/media33.m4a" ContentType="audio/unknown"/>
  <Override PartName="/ppt/media/media34.m4a" ContentType="audio/unknown"/>
  <Override PartName="/ppt/media/media35.m4a" ContentType="audio/unknown"/>
  <Override PartName="/ppt/media/media36.m4a" ContentType="audio/unknown"/>
  <Override PartName="/ppt/media/media37.m4a" ContentType="audio/unknown"/>
  <Override PartName="/ppt/media/media38.m4a" ContentType="audio/unknown"/>
  <Override PartName="/ppt/media/media39.m4a" ContentType="audio/unknown"/>
  <Override PartName="/ppt/media/media40.m4a" ContentType="audio/unknown"/>
  <Override PartName="/ppt/media/media41.m4a" ContentType="audio/unknown"/>
  <Override PartName="/ppt/media/media42.m4a" ContentType="audio/unknown"/>
  <Override PartName="/ppt/media/media43.m4a" ContentType="audio/unknown"/>
  <Override PartName="/ppt/media/media44.m4a" ContentType="audio/unknown"/>
  <Override PartName="/ppt/media/media45.m4a" ContentType="audio/unknown"/>
  <Override PartName="/ppt/media/media46.m4a" ContentType="audio/unknown"/>
  <Override PartName="/ppt/media/media47.m4a" ContentType="audio/unknown"/>
  <Override PartName="/ppt/media/media48.m4a" ContentType="audio/unknown"/>
  <Override PartName="/ppt/media/media49.m4a" ContentType="audio/unknown"/>
  <Override PartName="/ppt/media/media50.m4a" ContentType="audio/unknown"/>
  <Override PartName="/ppt/media/media51.m4a" ContentType="audio/unknown"/>
  <Override PartName="/ppt/media/media52.m4a" ContentType="audio/unknown"/>
  <Override PartName="/ppt/media/media53.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i="1" sz="2400"/>
            </a:lvl1pPr>
          </a:lstStyle>
          <a:p>
            <a:pPr/>
            <a:r>
              <a:t>–Johnny Appleseed</a:t>
            </a:r>
          </a:p>
        </p:txBody>
      </p:sp>
      <p:sp>
        <p:nvSpPr>
          <p:cNvPr id="94" name="“Type a quote here.”"/>
          <p:cNvSpPr txBox="1"/>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29606" y="-12700"/>
            <a:ext cx="16551777" cy="1103451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647700" y="508000"/>
            <a:ext cx="12369801" cy="6142538"/>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451058" y="-138499"/>
            <a:ext cx="13525502" cy="9017002"/>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473575" y="2032000"/>
            <a:ext cx="10287000" cy="68580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426200" y="4965700"/>
            <a:ext cx="5886450" cy="3924300"/>
          </a:xfrm>
          <a:prstGeom prst="rect">
            <a:avLst/>
          </a:prstGeom>
        </p:spPr>
        <p:txBody>
          <a:bodyPr lIns="91439" tIns="45719" rIns="91439" bIns="45719" anchor="t">
            <a:noAutofit/>
          </a:bodyPr>
          <a:lstStyle/>
          <a:p>
            <a:pPr/>
          </a:p>
        </p:txBody>
      </p:sp>
      <p:sp>
        <p:nvSpPr>
          <p:cNvPr id="84" name="Image"/>
          <p:cNvSpPr/>
          <p:nvPr>
            <p:ph type="pic" sz="quarter" idx="14"/>
          </p:nvPr>
        </p:nvSpPr>
        <p:spPr>
          <a:xfrm>
            <a:off x="6737350" y="639233"/>
            <a:ext cx="5880100" cy="3920067"/>
          </a:xfrm>
          <a:prstGeom prst="rect">
            <a:avLst/>
          </a:prstGeom>
        </p:spPr>
        <p:txBody>
          <a:bodyPr lIns="91439" tIns="45719" rIns="91439" bIns="45719" anchor="t">
            <a:noAutofit/>
          </a:bodyPr>
          <a:lstStyle/>
          <a:p>
            <a:pPr/>
          </a:p>
        </p:txBody>
      </p:sp>
      <p:sp>
        <p:nvSpPr>
          <p:cNvPr id="85" name="Image"/>
          <p:cNvSpPr/>
          <p:nvPr>
            <p:ph type="pic" idx="15"/>
          </p:nvPr>
        </p:nvSpPr>
        <p:spPr>
          <a:xfrm>
            <a:off x="-3400425" y="-127000"/>
            <a:ext cx="13525500" cy="90170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0.m4a"/><Relationship Id="rId4" Type="http://schemas.microsoft.com/office/2007/relationships/media" Target="../media/media10.m4a"/><Relationship Id="rId5"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1.m4a"/><Relationship Id="rId4" Type="http://schemas.microsoft.com/office/2007/relationships/media" Target="../media/media11.m4a"/><Relationship Id="rId5"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2.m4a"/><Relationship Id="rId4" Type="http://schemas.microsoft.com/office/2007/relationships/media" Target="../media/media12.m4a"/><Relationship Id="rId5"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3.m4a"/><Relationship Id="rId4" Type="http://schemas.microsoft.com/office/2007/relationships/media" Target="../media/media13.m4a"/><Relationship Id="rId5"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4.m4a"/><Relationship Id="rId4" Type="http://schemas.microsoft.com/office/2007/relationships/media" Target="../media/media14.m4a"/><Relationship Id="rId5"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5.m4a"/><Relationship Id="rId4" Type="http://schemas.microsoft.com/office/2007/relationships/media" Target="../media/media15.m4a"/><Relationship Id="rId5"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6.m4a"/><Relationship Id="rId4" Type="http://schemas.microsoft.com/office/2007/relationships/media" Target="../media/media16.m4a"/><Relationship Id="rId5"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7.m4a"/><Relationship Id="rId4" Type="http://schemas.microsoft.com/office/2007/relationships/media" Target="../media/media17.m4a"/><Relationship Id="rId5"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8.m4a"/><Relationship Id="rId4" Type="http://schemas.microsoft.com/office/2007/relationships/media" Target="../media/media18.m4a"/><Relationship Id="rId5"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9.m4a"/><Relationship Id="rId4" Type="http://schemas.microsoft.com/office/2007/relationships/media" Target="../media/media19.m4a"/><Relationship Id="rId5"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audio" Target="../media/media2.m4a"/><Relationship Id="rId4" Type="http://schemas.microsoft.com/office/2007/relationships/media" Target="../media/media2.m4a"/><Relationship Id="rId5"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0.m4a"/><Relationship Id="rId4" Type="http://schemas.microsoft.com/office/2007/relationships/media" Target="../media/media20.m4a"/><Relationship Id="rId5"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1.m4a"/><Relationship Id="rId4" Type="http://schemas.microsoft.com/office/2007/relationships/media" Target="../media/media21.m4a"/><Relationship Id="rId5"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2.m4a"/><Relationship Id="rId4" Type="http://schemas.microsoft.com/office/2007/relationships/media" Target="../media/media22.m4a"/><Relationship Id="rId5"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3.m4a"/><Relationship Id="rId4" Type="http://schemas.microsoft.com/office/2007/relationships/media" Target="../media/media23.m4a"/><Relationship Id="rId5"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4.m4a"/><Relationship Id="rId4" Type="http://schemas.microsoft.com/office/2007/relationships/media" Target="../media/media24.m4a"/><Relationship Id="rId5"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5.m4a"/><Relationship Id="rId4" Type="http://schemas.microsoft.com/office/2007/relationships/media" Target="../media/media25.m4a"/><Relationship Id="rId5"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6.m4a"/><Relationship Id="rId4" Type="http://schemas.microsoft.com/office/2007/relationships/media" Target="../media/media26.m4a"/><Relationship Id="rId5"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7.m4a"/><Relationship Id="rId4" Type="http://schemas.microsoft.com/office/2007/relationships/media" Target="../media/media27.m4a"/><Relationship Id="rId5"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8.m4a"/><Relationship Id="rId4" Type="http://schemas.microsoft.com/office/2007/relationships/media" Target="../media/media28.m4a"/><Relationship Id="rId5"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9.m4a"/><Relationship Id="rId4" Type="http://schemas.microsoft.com/office/2007/relationships/media" Target="../media/media29.m4a"/><Relationship Id="rId5"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m4a"/><Relationship Id="rId4" Type="http://schemas.microsoft.com/office/2007/relationships/media" Target="../media/media3.m4a"/><Relationship Id="rId5"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0.m4a"/><Relationship Id="rId4" Type="http://schemas.microsoft.com/office/2007/relationships/media" Target="../media/media30.m4a"/><Relationship Id="rId5"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1.m4a"/><Relationship Id="rId4" Type="http://schemas.microsoft.com/office/2007/relationships/media" Target="../media/media31.m4a"/><Relationship Id="rId5"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2.m4a"/><Relationship Id="rId4" Type="http://schemas.microsoft.com/office/2007/relationships/media" Target="../media/media32.m4a"/><Relationship Id="rId5"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3.m4a"/><Relationship Id="rId4" Type="http://schemas.microsoft.com/office/2007/relationships/media" Target="../media/media33.m4a"/><Relationship Id="rId5"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4.m4a"/><Relationship Id="rId4" Type="http://schemas.microsoft.com/office/2007/relationships/media" Target="../media/media34.m4a"/><Relationship Id="rId5"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5.m4a"/><Relationship Id="rId4" Type="http://schemas.microsoft.com/office/2007/relationships/media" Target="../media/media35.m4a"/><Relationship Id="rId5" Type="http://schemas.openxmlformats.org/officeDocument/2006/relationships/image" Target="../media/image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6.m4a"/><Relationship Id="rId4" Type="http://schemas.microsoft.com/office/2007/relationships/media" Target="../media/media36.m4a"/><Relationship Id="rId5"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7.m4a"/><Relationship Id="rId4" Type="http://schemas.microsoft.com/office/2007/relationships/media" Target="../media/media37.m4a"/><Relationship Id="rId5" Type="http://schemas.openxmlformats.org/officeDocument/2006/relationships/image" Target="../media/image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8.m4a"/><Relationship Id="rId4" Type="http://schemas.microsoft.com/office/2007/relationships/media" Target="../media/media38.m4a"/><Relationship Id="rId5"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9.m4a"/><Relationship Id="rId4" Type="http://schemas.microsoft.com/office/2007/relationships/media" Target="../media/media39.m4a"/><Relationship Id="rId5"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m4a"/><Relationship Id="rId4" Type="http://schemas.microsoft.com/office/2007/relationships/media" Target="../media/media4.m4a"/><Relationship Id="rId5"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0.m4a"/><Relationship Id="rId4" Type="http://schemas.microsoft.com/office/2007/relationships/media" Target="../media/media40.m4a"/><Relationship Id="rId5" Type="http://schemas.openxmlformats.org/officeDocument/2006/relationships/image" Target="../media/image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1.m4a"/><Relationship Id="rId4" Type="http://schemas.microsoft.com/office/2007/relationships/media" Target="../media/media41.m4a"/><Relationship Id="rId5" Type="http://schemas.openxmlformats.org/officeDocument/2006/relationships/image" Target="../media/image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2.m4a"/><Relationship Id="rId4" Type="http://schemas.microsoft.com/office/2007/relationships/media" Target="../media/media42.m4a"/><Relationship Id="rId5" Type="http://schemas.openxmlformats.org/officeDocument/2006/relationships/image" Target="../media/image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3.m4a"/><Relationship Id="rId4" Type="http://schemas.microsoft.com/office/2007/relationships/media" Target="../media/media43.m4a"/><Relationship Id="rId5"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4.m4a"/><Relationship Id="rId4" Type="http://schemas.microsoft.com/office/2007/relationships/media" Target="../media/media44.m4a"/><Relationship Id="rId5"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5.m4a"/><Relationship Id="rId4" Type="http://schemas.microsoft.com/office/2007/relationships/media" Target="../media/media45.m4a"/><Relationship Id="rId5"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6.m4a"/><Relationship Id="rId4" Type="http://schemas.microsoft.com/office/2007/relationships/media" Target="../media/media46.m4a"/><Relationship Id="rId5"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7.m4a"/><Relationship Id="rId4" Type="http://schemas.microsoft.com/office/2007/relationships/media" Target="../media/media47.m4a"/><Relationship Id="rId5"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8.m4a"/><Relationship Id="rId4" Type="http://schemas.microsoft.com/office/2007/relationships/media" Target="../media/media48.m4a"/><Relationship Id="rId5" Type="http://schemas.openxmlformats.org/officeDocument/2006/relationships/image" Target="../media/image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9.m4a"/><Relationship Id="rId4" Type="http://schemas.microsoft.com/office/2007/relationships/media" Target="../media/media49.m4a"/><Relationship Id="rId5"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5.m4a"/><Relationship Id="rId4" Type="http://schemas.microsoft.com/office/2007/relationships/media" Target="../media/media5.m4a"/><Relationship Id="rId5" Type="http://schemas.openxmlformats.org/officeDocument/2006/relationships/image" Target="../media/image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50.m4a"/><Relationship Id="rId4" Type="http://schemas.microsoft.com/office/2007/relationships/media" Target="../media/media50.m4a"/><Relationship Id="rId5" Type="http://schemas.openxmlformats.org/officeDocument/2006/relationships/image" Target="../media/image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51.m4a"/><Relationship Id="rId4" Type="http://schemas.microsoft.com/office/2007/relationships/media" Target="../media/media51.m4a"/><Relationship Id="rId5" Type="http://schemas.openxmlformats.org/officeDocument/2006/relationships/image" Target="../media/image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52.m4a"/><Relationship Id="rId4" Type="http://schemas.microsoft.com/office/2007/relationships/media" Target="../media/media52.m4a"/><Relationship Id="rId5" Type="http://schemas.openxmlformats.org/officeDocument/2006/relationships/image" Target="../media/image1.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53.m4a"/><Relationship Id="rId4" Type="http://schemas.microsoft.com/office/2007/relationships/media" Target="../media/media53.m4a"/><Relationship Id="rId5" Type="http://schemas.openxmlformats.org/officeDocument/2006/relationships/image" Target="../media/image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6.m4a"/><Relationship Id="rId4" Type="http://schemas.microsoft.com/office/2007/relationships/media" Target="../media/media6.m4a"/><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7.m4a"/><Relationship Id="rId4" Type="http://schemas.microsoft.com/office/2007/relationships/media" Target="../media/media7.m4a"/><Relationship Id="rId5"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8.m4a"/><Relationship Id="rId4" Type="http://schemas.microsoft.com/office/2007/relationships/media" Target="../media/media8.m4a"/><Relationship Id="rId5"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9.m4a"/><Relationship Id="rId4" Type="http://schemas.microsoft.com/office/2007/relationships/media" Target="../media/media9.m4a"/><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rinity Sunday…"/>
          <p:cNvSpPr txBox="1"/>
          <p:nvPr>
            <p:ph type="ctrTitle"/>
          </p:nvPr>
        </p:nvSpPr>
        <p:spPr>
          <a:prstGeom prst="rect">
            <a:avLst/>
          </a:prstGeom>
        </p:spPr>
        <p:txBody>
          <a:bodyPr/>
          <a:lstStyle/>
          <a:p>
            <a:pPr>
              <a:defRPr sz="7900"/>
            </a:pPr>
            <a:r>
              <a:t>Trinity Sunday</a:t>
            </a:r>
          </a:p>
          <a:p>
            <a:pPr>
              <a:defRPr sz="2900"/>
            </a:pPr>
            <a:r>
              <a:t>June 7, 2020</a:t>
            </a:r>
          </a:p>
        </p:txBody>
      </p:sp>
      <p:sp>
        <p:nvSpPr>
          <p:cNvPr id="120" name="Rite Two: Sunday Worship…"/>
          <p:cNvSpPr txBox="1"/>
          <p:nvPr>
            <p:ph type="subTitle" sz="quarter" idx="1"/>
          </p:nvPr>
        </p:nvSpPr>
        <p:spPr>
          <a:prstGeom prst="rect">
            <a:avLst/>
          </a:prstGeom>
        </p:spPr>
        <p:txBody>
          <a:bodyPr/>
          <a:lstStyle/>
          <a:p>
            <a:pPr defTabSz="414781">
              <a:defRPr sz="2626"/>
            </a:pPr>
            <a:r>
              <a:t>Rite Two: Sunday Worship</a:t>
            </a:r>
          </a:p>
          <a:p>
            <a:pPr defTabSz="414781">
              <a:defRPr sz="2626"/>
            </a:pPr>
            <a:r>
              <a:t>Using those portions allowed when Holy Communion is not available.</a:t>
            </a:r>
          </a:p>
        </p:txBody>
      </p:sp>
      <p:pic>
        <p:nvPicPr>
          <p:cNvPr id="121"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022315" y="867174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7588333"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55" name="And God said, “Let the waters under the sky be gathered together into one place, and let the dry land appear.” And it was so. God called the dry land Earth, and the waters that were gathered together he called Seas. And God saw that it was good. Then God"/>
          <p:cNvSpPr txBox="1"/>
          <p:nvPr/>
        </p:nvSpPr>
        <p:spPr>
          <a:xfrm>
            <a:off x="1104900" y="1892300"/>
            <a:ext cx="10795000"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And God said, “Let the waters under the sky be gathered together into one place, and let the dry land appear.” And it was so. God called the dry land Earth, and the waters that were gathered together he called Seas. And God saw that it was good. Then God said, “Let the earth put forth vegetation: plants yielding seed, and fruit trees of every kind on earth that bear fruit with the seed in it.” And it was so. The earth brought forth vegetation: plants yielding seed of every kind, and trees of every kind bearing fruit with the seed in it. And God saw that it was good. And there was evening and there was morning, the third day.</a:t>
            </a:r>
          </a:p>
        </p:txBody>
      </p:sp>
      <p:pic>
        <p:nvPicPr>
          <p:cNvPr id="156" name="Jun7Genc.m4a" descr="Jun7Genc.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03402" y="8738404"/>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6689182" fill="hold"/>
                                        <p:tgtEl>
                                          <p:spTgt spid="15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5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59" name="And God said, “Let there be lights in the dome of the sky to separate the day from the night; and let them be for signs and for seasons and for days and years, and let them be lights in the dome of the sky to give light upon the earth.” And it was so. Go"/>
          <p:cNvSpPr txBox="1"/>
          <p:nvPr/>
        </p:nvSpPr>
        <p:spPr>
          <a:xfrm>
            <a:off x="1104900" y="1892300"/>
            <a:ext cx="10795000"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And God said, “Let there be lights in the dome of the sky to separate the day from the night; and let them be for signs and for seasons and for days and years, and let them be lights in the dome of the sky to give light upon the earth.” And it was so. God made the two great lights—the greater light to rule the day and the lesser light to rule the night—and the stars. God set them in the dome of the sky to give light upon the earth, to rule over the day and over the night, and to separate the light from the darkness. And God saw that it was good. And there was evening and there was morning, the fourth day.</a:t>
            </a:r>
          </a:p>
        </p:txBody>
      </p:sp>
      <p:pic>
        <p:nvPicPr>
          <p:cNvPr id="160" name="Jun7Gend.m4a" descr="Jun7Gend.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13745" y="875208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4025035" fill="hold"/>
                                        <p:tgtEl>
                                          <p:spTgt spid="16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63" name="And God said, “Let the waters bring forth swarms of living creatures, and let birds fly above the earth across the dome of the sky.” So God created the great sea monsters and every living creature that moves, of every kind, with which the waters swarm, a"/>
          <p:cNvSpPr txBox="1"/>
          <p:nvPr/>
        </p:nvSpPr>
        <p:spPr>
          <a:xfrm>
            <a:off x="1104900" y="2425700"/>
            <a:ext cx="10795000"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And God said, “Let the waters bring forth swarms of living creatures, and let birds fly above the earth across the dome of the sky.” So God created the great sea monsters and every living creature that moves, of every kind, with which the waters swarm, and every winged bird of every kind. And God saw that it was good. God blessed them, saying, “Be fruitful and multiply and fill the waters in the seas, and let birds multiply on the earth.” And there was evening and there was morning, the fifth day.</a:t>
            </a:r>
          </a:p>
        </p:txBody>
      </p:sp>
      <p:pic>
        <p:nvPicPr>
          <p:cNvPr id="164" name="Jun7Gene.m4a" descr="Jun7Gene.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17768" y="8775527"/>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7149185" fill="hold"/>
                                        <p:tgtEl>
                                          <p:spTgt spid="16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67" name="And God said, “Let the earth bring forth living creatures of every kind: cattle and creeping things and wild animals of the earth of every kind.” And it was so. God made the wild animals of the earth of every kind, and the cattle of every kind, and every"/>
          <p:cNvSpPr txBox="1"/>
          <p:nvPr/>
        </p:nvSpPr>
        <p:spPr>
          <a:xfrm>
            <a:off x="1104900" y="3225800"/>
            <a:ext cx="107950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And God said, “Let the earth bring forth living creatures of every kind: cattle and creeping things and wild animals of the earth of every kind.” And it was so. God made the wild animals of the earth of every kind, and the cattle of every kind, and everything that creeps upon the ground of every kind. And God saw that it was good.</a:t>
            </a:r>
          </a:p>
        </p:txBody>
      </p:sp>
      <p:pic>
        <p:nvPicPr>
          <p:cNvPr id="168" name="Jun7Genf.m4a" descr="Jun7Genf.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86104" y="8766678"/>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3399183" fill="hold"/>
                                        <p:tgtEl>
                                          <p:spTgt spid="16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71" name="Then God said, “Let us make humankind in our image, according to our likeness; and let them have dominion over the fish of the sea, and over the birds of the air, and over the cattle, and over all the wild animals of the earth, and over every creeping th"/>
          <p:cNvSpPr txBox="1"/>
          <p:nvPr/>
        </p:nvSpPr>
        <p:spPr>
          <a:xfrm>
            <a:off x="1104900" y="2616200"/>
            <a:ext cx="10795000"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Then God said, “Let us make humankind in our image, according to our likeness; and let them have dominion over the fish of the sea, and over the birds of the air, and over the cattle, and over all the wild animals of the earth, and over every creeping thing that creeps upon the earth.”</a:t>
            </a:r>
          </a:p>
          <a:p>
            <a:pPr lvl="1" indent="457200"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So God created humankind in his image,</a:t>
            </a:r>
          </a:p>
          <a:p>
            <a:pPr lvl="1" indent="457200"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in the image of God he created them;</a:t>
            </a:r>
          </a:p>
          <a:p>
            <a:pPr lvl="1" indent="457200"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male and female he created them.</a:t>
            </a:r>
          </a:p>
        </p:txBody>
      </p:sp>
      <p:pic>
        <p:nvPicPr>
          <p:cNvPr id="172" name="Jun7Geng.m4a" descr="Jun7Ge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93000" y="8798169"/>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091178" fill="hold"/>
                                        <p:tgtEl>
                                          <p:spTgt spid="17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75" name="God blessed them, and God said to them, “Be fruitful and multiply, and fill the earth and subdue it; and have dominion over the fish of the sea and over the birds of the air and over every living thing that moves upon the earth.” God said, “See, I have g"/>
          <p:cNvSpPr txBox="1"/>
          <p:nvPr/>
        </p:nvSpPr>
        <p:spPr>
          <a:xfrm>
            <a:off x="1104900" y="1358900"/>
            <a:ext cx="10795000"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God blessed them, and God said to them, “Be fruitful and multiply, and fill the earth and subdue it; and have dominion over the fish of the sea and over the birds of the air and over every living thing that moves upon the earth.” God said, “See, I have given you every plant yielding seed that is upon the face of all the earth, and every tree with seed in its fruit; you shall have them for food. And to every beast of the earth, and to every bird of the air, and to everything that creeps on the earth, everything that has the breath of life, I have given every green plant for food.” And it was so. God saw everything that he had made, and indeed, it was very good. And there was evening and there was morning, the sixth day.</a:t>
            </a:r>
          </a:p>
        </p:txBody>
      </p:sp>
      <p:pic>
        <p:nvPicPr>
          <p:cNvPr id="176" name="Jun7Genh.m4a" descr="Jun7Genh.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65072" y="8764723"/>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4911178" fill="hold"/>
                                        <p:tgtEl>
                                          <p:spTgt spid="17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79" name="Thus the heavens and the earth were finished, and all their multitude. And on the seventh day God finished the work that he had done, and he rested on the seventh day from all the work that he had done. So God blessed the seventh day and hallowed it, bec"/>
          <p:cNvSpPr txBox="1"/>
          <p:nvPr/>
        </p:nvSpPr>
        <p:spPr>
          <a:xfrm>
            <a:off x="1104900" y="1816099"/>
            <a:ext cx="10795000" cy="612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Thus the heavens and the earth were finished, and all their multitude. And on the seventh day God finished the work that he had done, and he rested on the seventh day from all the work that he had done. So God blessed the seventh day and hallowed it, because on it God rested from all the work that he had done in creation.</a:t>
            </a:r>
          </a:p>
          <a:p>
            <a: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These are the generations of the heavens and the earth when they were created.</a:t>
            </a:r>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To conclude the Lector says</a:t>
            </a:r>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	         The Word of the Lord. </a:t>
            </a:r>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rPr i="1"/>
              <a:t>People 	</a:t>
            </a:r>
            <a:r>
              <a:rPr b="1"/>
              <a:t>Thanks be to God.</a:t>
            </a:r>
            <a:r>
              <a:t> </a:t>
            </a:r>
          </a:p>
        </p:txBody>
      </p:sp>
      <p:pic>
        <p:nvPicPr>
          <p:cNvPr id="180" name="Jun7Geni.m4a" descr="Jun7Geni.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52200" y="8733921"/>
            <a:ext cx="571500"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5778526" fill="hold"/>
                                        <p:tgtEl>
                                          <p:spTgt spid="18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83" name="Gradual              Domine, Dominus noster              Psalm 8…"/>
          <p:cNvSpPr txBox="1"/>
          <p:nvPr/>
        </p:nvSpPr>
        <p:spPr>
          <a:xfrm>
            <a:off x="1104900" y="2959100"/>
            <a:ext cx="10795000"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Gradual              </a:t>
            </a:r>
            <a:r>
              <a:rPr b="0" i="1"/>
              <a:t>Domine, Dominus noster</a:t>
            </a:r>
            <a:r>
              <a:t>	             </a:t>
            </a:r>
            <a:r>
              <a:rPr b="0" i="1"/>
              <a:t>Psalm 8</a:t>
            </a:r>
            <a:endParaRPr b="0" i="1"/>
          </a:p>
          <a:p>
            <a:pPr algn="l" defTabSz="457200">
              <a:defRPr b="0" sz="3700">
                <a:solidFill>
                  <a:srgbClr val="000000"/>
                </a:solidFill>
                <a:latin typeface="Garamond"/>
                <a:ea typeface="Garamond"/>
                <a:cs typeface="Garamond"/>
                <a:sym typeface="Garamond"/>
              </a:defRPr>
            </a:pPr>
            <a:r>
              <a:t>1 O Lord our Governor, *</a:t>
            </a:r>
          </a:p>
          <a:p>
            <a:pPr algn="l" defTabSz="457200">
              <a:defRPr sz="3700">
                <a:solidFill>
                  <a:srgbClr val="000000"/>
                </a:solidFill>
                <a:latin typeface="Garamond"/>
                <a:ea typeface="Garamond"/>
                <a:cs typeface="Garamond"/>
                <a:sym typeface="Garamond"/>
              </a:defRPr>
            </a:pPr>
            <a:r>
              <a:t>	how exalted is your Name in all the world!</a:t>
            </a:r>
          </a:p>
          <a:p>
            <a:pPr algn="l" defTabSz="457200">
              <a:defRPr b="0" sz="3700">
                <a:solidFill>
                  <a:srgbClr val="000000"/>
                </a:solidFill>
                <a:latin typeface="Garamond"/>
                <a:ea typeface="Garamond"/>
                <a:cs typeface="Garamond"/>
                <a:sym typeface="Garamond"/>
              </a:defRPr>
            </a:pPr>
            <a:r>
              <a:t>2 Out of the mouths of infants and children *</a:t>
            </a:r>
          </a:p>
          <a:p>
            <a:pPr algn="l" defTabSz="457200">
              <a:defRPr sz="3700">
                <a:solidFill>
                  <a:srgbClr val="000000"/>
                </a:solidFill>
                <a:latin typeface="Garamond"/>
                <a:ea typeface="Garamond"/>
                <a:cs typeface="Garamond"/>
                <a:sym typeface="Garamond"/>
              </a:defRPr>
            </a:pPr>
            <a:r>
              <a:t>	your majesty is praised above the heavens.</a:t>
            </a:r>
          </a:p>
          <a:p>
            <a:pPr algn="l" defTabSz="457200">
              <a:defRPr b="0" sz="3700">
                <a:solidFill>
                  <a:srgbClr val="000000"/>
                </a:solidFill>
                <a:latin typeface="Garamond"/>
                <a:ea typeface="Garamond"/>
                <a:cs typeface="Garamond"/>
                <a:sym typeface="Garamond"/>
              </a:defRPr>
            </a:pPr>
            <a:r>
              <a:t>3 You have set up a stronghold against your adversaries, *</a:t>
            </a:r>
          </a:p>
          <a:p>
            <a:pPr algn="l" defTabSz="457200">
              <a:defRPr sz="3700">
                <a:solidFill>
                  <a:srgbClr val="000000"/>
                </a:solidFill>
                <a:latin typeface="Garamond"/>
                <a:ea typeface="Garamond"/>
                <a:cs typeface="Garamond"/>
                <a:sym typeface="Garamond"/>
              </a:defRPr>
            </a:pPr>
            <a:r>
              <a:t>	to quell the enemy and the avenger.</a:t>
            </a:r>
          </a:p>
        </p:txBody>
      </p:sp>
      <p:pic>
        <p:nvPicPr>
          <p:cNvPr id="18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34328" y="8663744"/>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703332" fill="hold"/>
                                        <p:tgtEl>
                                          <p:spTgt spid="18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87" name="4 When I consider your heavens, the work of your fingers, *…"/>
          <p:cNvSpPr txBox="1"/>
          <p:nvPr/>
        </p:nvSpPr>
        <p:spPr>
          <a:xfrm>
            <a:off x="1104900" y="3162300"/>
            <a:ext cx="10795000"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700">
                <a:solidFill>
                  <a:srgbClr val="000000"/>
                </a:solidFill>
                <a:latin typeface="Garamond"/>
                <a:ea typeface="Garamond"/>
                <a:cs typeface="Garamond"/>
                <a:sym typeface="Garamond"/>
              </a:defRPr>
            </a:pPr>
            <a:r>
              <a:t>4 </a:t>
            </a:r>
            <a:r>
              <a:rPr sz="3600"/>
              <a:t>When I consider your heavens, the work of your fingers, *</a:t>
            </a:r>
            <a:endParaRPr sz="3600"/>
          </a:p>
          <a:p>
            <a:pPr algn="l" defTabSz="457200">
              <a:defRPr sz="3700">
                <a:solidFill>
                  <a:srgbClr val="000000"/>
                </a:solidFill>
                <a:latin typeface="Garamond"/>
                <a:ea typeface="Garamond"/>
                <a:cs typeface="Garamond"/>
                <a:sym typeface="Garamond"/>
              </a:defRPr>
            </a:pPr>
            <a:r>
              <a:t>	the moon and the stars </a:t>
            </a:r>
          </a:p>
          <a:p>
            <a:pPr lvl="2" indent="914400" algn="l" defTabSz="457200">
              <a:defRPr sz="3700">
                <a:solidFill>
                  <a:srgbClr val="000000"/>
                </a:solidFill>
                <a:latin typeface="Garamond"/>
                <a:ea typeface="Garamond"/>
                <a:cs typeface="Garamond"/>
                <a:sym typeface="Garamond"/>
              </a:defRPr>
            </a:pPr>
            <a:r>
              <a:t>you have set in their courses,</a:t>
            </a:r>
          </a:p>
          <a:p>
            <a:pPr algn="l" defTabSz="457200">
              <a:defRPr b="0" sz="3700">
                <a:solidFill>
                  <a:srgbClr val="000000"/>
                </a:solidFill>
                <a:latin typeface="Garamond"/>
                <a:ea typeface="Garamond"/>
                <a:cs typeface="Garamond"/>
                <a:sym typeface="Garamond"/>
              </a:defRPr>
            </a:pPr>
            <a:r>
              <a:t>5 What is man that you should be mindful of him? *</a:t>
            </a:r>
          </a:p>
          <a:p>
            <a:pPr algn="l" defTabSz="457200">
              <a:defRPr sz="3700">
                <a:solidFill>
                  <a:srgbClr val="000000"/>
                </a:solidFill>
                <a:latin typeface="Garamond"/>
                <a:ea typeface="Garamond"/>
                <a:cs typeface="Garamond"/>
                <a:sym typeface="Garamond"/>
              </a:defRPr>
            </a:pPr>
            <a:r>
              <a:t>	the son of man that you should seek him out?</a:t>
            </a:r>
          </a:p>
          <a:p>
            <a:pPr algn="l" defTabSz="457200">
              <a:defRPr b="0" sz="3700">
                <a:solidFill>
                  <a:srgbClr val="000000"/>
                </a:solidFill>
                <a:latin typeface="Garamond"/>
                <a:ea typeface="Garamond"/>
                <a:cs typeface="Garamond"/>
                <a:sym typeface="Garamond"/>
              </a:defRPr>
            </a:pPr>
            <a:r>
              <a:t>6 You have made him but little lower than the angels; *</a:t>
            </a:r>
          </a:p>
          <a:p>
            <a:pPr algn="l" defTabSz="457200">
              <a:defRPr b="0" sz="3700">
                <a:solidFill>
                  <a:srgbClr val="000000"/>
                </a:solidFill>
                <a:latin typeface="Garamond"/>
                <a:ea typeface="Garamond"/>
                <a:cs typeface="Garamond"/>
                <a:sym typeface="Garamond"/>
              </a:defRPr>
            </a:pPr>
            <a:r>
              <a:t>	</a:t>
            </a:r>
            <a:r>
              <a:rPr b="1"/>
              <a:t>you adorn him with glory and honor;</a:t>
            </a:r>
          </a:p>
        </p:txBody>
      </p:sp>
      <p:pic>
        <p:nvPicPr>
          <p:cNvPr id="18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147800" y="8689419"/>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4298334" fill="hold"/>
                                        <p:tgtEl>
                                          <p:spTgt spid="18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91" name="7 You give him mastery over the works of your hands; *…"/>
          <p:cNvSpPr txBox="1"/>
          <p:nvPr/>
        </p:nvSpPr>
        <p:spPr>
          <a:xfrm>
            <a:off x="1104900" y="2933699"/>
            <a:ext cx="1079500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700">
                <a:solidFill>
                  <a:srgbClr val="000000"/>
                </a:solidFill>
                <a:latin typeface="Garamond"/>
                <a:ea typeface="Garamond"/>
                <a:cs typeface="Garamond"/>
                <a:sym typeface="Garamond"/>
              </a:defRPr>
            </a:pPr>
            <a:r>
              <a:t>7 You give him mastery over the works of your hands; *</a:t>
            </a:r>
          </a:p>
          <a:p>
            <a:pPr algn="l" defTabSz="457200">
              <a:defRPr sz="3700">
                <a:solidFill>
                  <a:srgbClr val="000000"/>
                </a:solidFill>
                <a:latin typeface="Garamond"/>
                <a:ea typeface="Garamond"/>
                <a:cs typeface="Garamond"/>
                <a:sym typeface="Garamond"/>
              </a:defRPr>
            </a:pPr>
            <a:r>
              <a:t>	you put all things under his feet: </a:t>
            </a:r>
          </a:p>
          <a:p>
            <a:pPr algn="l" defTabSz="457200">
              <a:defRPr b="0" sz="3700">
                <a:solidFill>
                  <a:srgbClr val="000000"/>
                </a:solidFill>
                <a:latin typeface="Garamond"/>
                <a:ea typeface="Garamond"/>
                <a:cs typeface="Garamond"/>
                <a:sym typeface="Garamond"/>
              </a:defRPr>
            </a:pPr>
            <a:r>
              <a:t>8 All sheep and oxen, *</a:t>
            </a:r>
          </a:p>
          <a:p>
            <a:pPr algn="l" defTabSz="457200">
              <a:defRPr sz="3700">
                <a:solidFill>
                  <a:srgbClr val="000000"/>
                </a:solidFill>
                <a:latin typeface="Garamond"/>
                <a:ea typeface="Garamond"/>
                <a:cs typeface="Garamond"/>
                <a:sym typeface="Garamond"/>
              </a:defRPr>
            </a:pPr>
            <a:r>
              <a:t>	even the wild beasts of the field,</a:t>
            </a:r>
          </a:p>
          <a:p>
            <a:pPr algn="l" defTabSz="457200">
              <a:defRPr b="0" sz="3700">
                <a:solidFill>
                  <a:srgbClr val="000000"/>
                </a:solidFill>
                <a:latin typeface="Garamond"/>
                <a:ea typeface="Garamond"/>
                <a:cs typeface="Garamond"/>
                <a:sym typeface="Garamond"/>
              </a:defRPr>
            </a:pPr>
            <a:r>
              <a:t>9 The birds of the air, the fish of the sea, *</a:t>
            </a:r>
          </a:p>
          <a:p>
            <a:pPr algn="l" defTabSz="457200">
              <a:defRPr sz="3700">
                <a:solidFill>
                  <a:srgbClr val="000000"/>
                </a:solidFill>
                <a:latin typeface="Garamond"/>
                <a:ea typeface="Garamond"/>
                <a:cs typeface="Garamond"/>
                <a:sym typeface="Garamond"/>
              </a:defRPr>
            </a:pPr>
            <a:r>
              <a:t>	and whatsoever walks in the paths of the sea.</a:t>
            </a:r>
          </a:p>
          <a:p>
            <a:pPr algn="l" defTabSz="457200">
              <a:defRPr b="0" sz="3700">
                <a:solidFill>
                  <a:srgbClr val="000000"/>
                </a:solidFill>
                <a:latin typeface="Garamond"/>
                <a:ea typeface="Garamond"/>
                <a:cs typeface="Garamond"/>
                <a:sym typeface="Garamond"/>
              </a:defRPr>
            </a:pPr>
            <a:r>
              <a:t>10 O Lord our Governor, *</a:t>
            </a:r>
          </a:p>
          <a:p>
            <a:pPr algn="l" defTabSz="457200">
              <a:defRPr sz="3700">
                <a:solidFill>
                  <a:srgbClr val="000000"/>
                </a:solidFill>
                <a:latin typeface="Garamond"/>
                <a:ea typeface="Garamond"/>
                <a:cs typeface="Garamond"/>
                <a:sym typeface="Garamond"/>
              </a:defRPr>
            </a:pPr>
            <a:r>
              <a:t>	how exalted is your Name in all the world!</a:t>
            </a:r>
          </a:p>
        </p:txBody>
      </p:sp>
      <p:pic>
        <p:nvPicPr>
          <p:cNvPr id="19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179241" y="873730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5246665" fill="hold"/>
                                        <p:tgtEl>
                                          <p:spTgt spid="19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pic>
        <p:nvPicPr>
          <p:cNvPr id="12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19884" y="876707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7546669" fill="hold"/>
                                        <p:tgtEl>
                                          <p:spTgt spid="12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95" name="The Second Lesson                       2 Corinthians 13:11-13…"/>
          <p:cNvSpPr txBox="1"/>
          <p:nvPr/>
        </p:nvSpPr>
        <p:spPr>
          <a:xfrm>
            <a:off x="1104900" y="2921000"/>
            <a:ext cx="10795000"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The Second Lesson                       </a:t>
            </a:r>
            <a:r>
              <a:rPr b="0" i="1"/>
              <a:t>2 Corinthians 13:11-13</a:t>
            </a:r>
            <a:endParaRPr b="0" i="1"/>
          </a:p>
          <a:p>
            <a:pPr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rPr b="0" i="1"/>
              <a:t>Lector	   </a:t>
            </a:r>
            <a:r>
              <a:rPr b="0"/>
              <a:t>A reading from Paul’s second letter to the</a:t>
            </a:r>
            <a:endParaRPr b="0"/>
          </a:p>
          <a:p>
            <a:pPr lvl="3" indent="1371600" algn="l" defTabSz="457200">
              <a:spcBef>
                <a:spcPts val="600"/>
              </a:spcBef>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rPr b="0"/>
              <a:t>Corinthians</a:t>
            </a:r>
            <a:endParaRPr b="0"/>
          </a:p>
          <a:p>
            <a:pPr algn="l" defTabSz="457200">
              <a:spcBef>
                <a:spcPts val="600"/>
              </a:spcBef>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rPr b="0"/>
              <a:t>Finally, brothers and sisters, farewell. Put things in order, listen to my appeal, agree with one another, live in peace; and the God of love and peace will be with you. Greet one another with a holy kiss. All the saints greet you.</a:t>
            </a:r>
          </a:p>
        </p:txBody>
      </p:sp>
      <p:pic>
        <p:nvPicPr>
          <p:cNvPr id="196" name="June72Cora.m4a" descr="June72Cor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17218" y="880020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7159999" fill="hold"/>
                                        <p:tgtEl>
                                          <p:spTgt spid="19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99" name="The grace of the Lord Jesus Christ, the love of God, and the communion of the Holy Spirit be with all of you.…"/>
          <p:cNvSpPr txBox="1"/>
          <p:nvPr/>
        </p:nvSpPr>
        <p:spPr>
          <a:xfrm>
            <a:off x="1104900" y="3467099"/>
            <a:ext cx="10795000"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rPr b="0"/>
              <a:t>The grace of the Lord Jesus Christ, the love of God, and the communion of the Holy Spirit be with all of you.</a:t>
            </a:r>
            <a:endParaRPr b="0"/>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To conclude the Lector says</a:t>
            </a:r>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		      The Word of the Lord. </a:t>
            </a:r>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rPr i="1"/>
              <a:t>People 	</a:t>
            </a:r>
            <a:r>
              <a:rPr b="1"/>
              <a:t>Thanks be to God.</a:t>
            </a:r>
            <a:r>
              <a:t> </a:t>
            </a:r>
          </a:p>
        </p:txBody>
      </p:sp>
      <p:pic>
        <p:nvPicPr>
          <p:cNvPr id="200" name="June72Corb.m4a" descr="June72Corb.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25618" y="8809117"/>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430000" fill="hold"/>
                                        <p:tgtEl>
                                          <p:spTgt spid="2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03" name="The Holy Gospel   Matthew 28:16-20…"/>
          <p:cNvSpPr txBox="1"/>
          <p:nvPr/>
        </p:nvSpPr>
        <p:spPr>
          <a:xfrm>
            <a:off x="1104900" y="2082799"/>
            <a:ext cx="10795000"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The Holy Gospel			</a:t>
            </a:r>
            <a:r>
              <a:rPr i="1"/>
              <a:t>Matthew 28:16-20</a:t>
            </a:r>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The Deacon or a Priest reads the Gospel, first saying </a:t>
            </a:r>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            </a:t>
            </a:r>
            <a:r>
              <a:rPr i="0"/>
              <a:t>The Holy Gospel of our Lord Jesus Christ </a:t>
            </a:r>
            <a:endParaRPr i="0"/>
          </a:p>
          <a:p>
            <a:pPr lvl="3" indent="1371600"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rPr i="0"/>
              <a:t>according to Matthew</a:t>
            </a:r>
            <a:endParaRPr i="0"/>
          </a:p>
          <a:p>
            <a: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rPr i="1"/>
              <a:t>People 	</a:t>
            </a:r>
            <a:r>
              <a:rPr b="1"/>
              <a:t>Glory be to thee, O Lord.</a:t>
            </a:r>
            <a:r>
              <a:t> </a:t>
            </a:r>
          </a:p>
          <a:p>
            <a: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The eleven disciples went to Galilee, to the mountain to which Jesus had directed them. When they saw him, they worshiped him; but some doubted. And Jesus came and said to them, “All authority in heaven and on earth has been given to me.</a:t>
            </a:r>
          </a:p>
        </p:txBody>
      </p:sp>
      <p:pic>
        <p:nvPicPr>
          <p:cNvPr id="204" name="June7Gospela.m4a" descr="June7Gospel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80995" y="884541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890295" fill="hold"/>
                                        <p:tgtEl>
                                          <p:spTgt spid="20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07" name="Go therefore and make disciples of all nations, baptizing them in the name of the Father and of the Son and of the Holy Spirit, and teaching them to obey everything that I have commanded you. And remember, I am with you always, to the end of the age.”…"/>
          <p:cNvSpPr txBox="1"/>
          <p:nvPr/>
        </p:nvSpPr>
        <p:spPr>
          <a:xfrm>
            <a:off x="1104900" y="2654300"/>
            <a:ext cx="10795000" cy="444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Go therefore and make disciples of all nations, baptizing them in the name of the Father and of the Son and of the Holy Spirit, and teaching them to obey everything that I have commanded you. And remember, I am with you always, to the end of the age.”</a:t>
            </a:r>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After the Gospel, the Gospeler says </a:t>
            </a:r>
          </a:p>
          <a:p>
            <a:pPr lvl="3" indent="1371600"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	The Gospel of the Lord. </a:t>
            </a:r>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rPr i="1"/>
              <a:t>People 	</a:t>
            </a:r>
            <a:r>
              <a:rPr b="1"/>
              <a:t>Praise be to thee, O Christ. </a:t>
            </a:r>
          </a:p>
        </p:txBody>
      </p:sp>
      <p:pic>
        <p:nvPicPr>
          <p:cNvPr id="208" name="June7Gospelb.m4a" descr="June7Gospelb.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18261" y="8805889"/>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5100294" fill="hold"/>
                                        <p:tgtEl>
                                          <p:spTgt spid="20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11" name="The Sermon                   The Very Rev’d Daniel B. Brown"/>
          <p:cNvSpPr txBox="1"/>
          <p:nvPr/>
        </p:nvSpPr>
        <p:spPr>
          <a:xfrm>
            <a:off x="1107355" y="4559300"/>
            <a:ext cx="1079009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The Sermon 	                 </a:t>
            </a:r>
            <a:r>
              <a:rPr b="0"/>
              <a:t>The Very Rev’d Daniel B. Brown</a:t>
            </a:r>
          </a:p>
        </p:txBody>
      </p:sp>
      <p:pic>
        <p:nvPicPr>
          <p:cNvPr id="212" name="trinity.m4a" descr="trinity.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98752" y="8720139"/>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56635034" fill="hold"/>
                                        <p:tgtEl>
                                          <p:spTgt spid="21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15" name="The Nicene Creed…"/>
          <p:cNvSpPr txBox="1"/>
          <p:nvPr/>
        </p:nvSpPr>
        <p:spPr>
          <a:xfrm>
            <a:off x="1104900" y="1625600"/>
            <a:ext cx="10795000"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The Nicene Creed </a:t>
            </a:r>
            <a:endParaRPr b="0"/>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We believe in one God,</a:t>
            </a:r>
            <a:br/>
            <a:r>
              <a:t>the Father, the Almighty,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maker of heaven and earth,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of all that is, seen and unseen.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We believe in one Lord, Jesus Christ,</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the only Son of God,</a:t>
            </a:r>
            <a:br/>
            <a:r>
              <a:t>eternally begotten of the Father,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God from God, Light from Light,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true God from true God,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begotten, not made,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of one Being with the Father.</a:t>
            </a:r>
          </a:p>
        </p:txBody>
      </p:sp>
      <p:pic>
        <p:nvPicPr>
          <p:cNvPr id="21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64328" y="878374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9706666" fill="hold"/>
                                        <p:tgtEl>
                                          <p:spTgt spid="21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19" name="Through him all things were made.…"/>
          <p:cNvSpPr txBox="1"/>
          <p:nvPr/>
        </p:nvSpPr>
        <p:spPr>
          <a:xfrm>
            <a:off x="1104900" y="2425700"/>
            <a:ext cx="10795000"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Through him all things were made.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For us and for our salvation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he came down from heaven: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by the power of the Holy Spirit</a:t>
            </a:r>
            <a:br/>
            <a:r>
              <a:t>he became incarnate from the Virgin Mary,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and was made man.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For our sake he was crucified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under Pontius Pilate;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he suffered death and was buried.</a:t>
            </a:r>
          </a:p>
        </p:txBody>
      </p:sp>
      <p:pic>
        <p:nvPicPr>
          <p:cNvPr id="22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09328" y="881374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9764999" fill="hold"/>
                                        <p:tgtEl>
                                          <p:spTgt spid="22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23" name="On the third day he rose again…"/>
          <p:cNvSpPr txBox="1"/>
          <p:nvPr/>
        </p:nvSpPr>
        <p:spPr>
          <a:xfrm>
            <a:off x="1104900" y="2959100"/>
            <a:ext cx="10795000"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On the third day he rose again</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in accordance with the Scriptures;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he ascended into heaven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and is seated at the right hand of the Father.</a:t>
            </a:r>
            <a:br/>
            <a:r>
              <a:t>He will come again in glory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to judge the living and the dead,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and his kingdom will have no end. </a:t>
            </a:r>
          </a:p>
        </p:txBody>
      </p:sp>
      <p:pic>
        <p:nvPicPr>
          <p:cNvPr id="22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79328" y="872374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298334" fill="hold"/>
                                        <p:tgtEl>
                                          <p:spTgt spid="22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27" name="We believe in the Holy Spirit,…"/>
          <p:cNvSpPr txBox="1"/>
          <p:nvPr/>
        </p:nvSpPr>
        <p:spPr>
          <a:xfrm>
            <a:off x="1104900" y="3206749"/>
            <a:ext cx="10795000" cy="334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We believe in the Holy Spirit,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the Lord, the giver of life,</a:t>
            </a:r>
            <a:br/>
            <a:r>
              <a:t>who proceeds from the Father and the Son.</a:t>
            </a:r>
            <a:br/>
            <a:r>
              <a:t>With the Father and the Son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he is worshiped and glorified. </a:t>
            </a:r>
          </a:p>
          <a:p>
            <a:pPr lvl="1" indent="457200" algn="l" defTabSz="457200">
              <a:tabLst>
                <a:tab pos="914400" algn="l"/>
                <a:tab pos="1371600" algn="l"/>
                <a:tab pos="3429000" algn="ctr"/>
                <a:tab pos="6858000" algn="r"/>
              </a:tabLst>
              <a:defRPr sz="4000">
                <a:solidFill>
                  <a:srgbClr val="000000"/>
                </a:solidFill>
                <a:latin typeface="Garamond"/>
                <a:ea typeface="Garamond"/>
                <a:cs typeface="Garamond"/>
                <a:sym typeface="Garamond"/>
              </a:defRPr>
            </a:pPr>
            <a:r>
              <a:rPr sz="3700"/>
              <a:t>He has spoken through the Prophets.</a:t>
            </a:r>
            <a:r>
              <a:t> </a:t>
            </a:r>
          </a:p>
        </p:txBody>
      </p:sp>
      <p:pic>
        <p:nvPicPr>
          <p:cNvPr id="22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09328" y="876874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453332" fill="hold"/>
                                        <p:tgtEl>
                                          <p:spTgt spid="22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31" name="We believe in one holy catholic…"/>
          <p:cNvSpPr txBox="1"/>
          <p:nvPr/>
        </p:nvSpPr>
        <p:spPr>
          <a:xfrm>
            <a:off x="1104900" y="3225800"/>
            <a:ext cx="107950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We believe in one holy catholic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and apostolic Church.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We acknowledge one baptism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for the forgiveness of sins.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We look for the resurrection of the dead, </a:t>
            </a:r>
          </a:p>
          <a:p>
            <a:pPr lvl="1" indent="457200"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and the life of the world to come. Amen. </a:t>
            </a:r>
          </a:p>
        </p:txBody>
      </p:sp>
      <p:pic>
        <p:nvPicPr>
          <p:cNvPr id="23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79328" y="876874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081666" fill="hold"/>
                                        <p:tgtEl>
                                          <p:spTgt spid="23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27" name="The Word of God…"/>
          <p:cNvSpPr txBox="1"/>
          <p:nvPr/>
        </p:nvSpPr>
        <p:spPr>
          <a:xfrm>
            <a:off x="1422400" y="2158999"/>
            <a:ext cx="10160000"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The Word of God </a:t>
            </a:r>
          </a:p>
          <a:p>
            <a:pPr lvl="1" indent="0" algn="l" defTabSz="457200">
              <a:defRPr b="0" sz="3700">
                <a:solidFill>
                  <a:srgbClr val="000000"/>
                </a:solidFill>
                <a:latin typeface="Garamond"/>
                <a:ea typeface="Garamond"/>
                <a:cs typeface="Garamond"/>
                <a:sym typeface="Garamond"/>
              </a:defRPr>
            </a:pPr>
            <a:r>
              <a:rPr i="1"/>
              <a:t>Celebrant</a:t>
            </a:r>
            <a:r>
              <a:t>  Blessed be God: Father, Son, and Holy Spirit. </a:t>
            </a:r>
          </a:p>
          <a:p>
            <a:pPr lvl="1" indent="0" algn="l" defTabSz="457200">
              <a:defRPr b="0" sz="3700">
                <a:solidFill>
                  <a:srgbClr val="000000"/>
                </a:solidFill>
                <a:latin typeface="Garamond"/>
                <a:ea typeface="Garamond"/>
                <a:cs typeface="Garamond"/>
                <a:sym typeface="Garamond"/>
              </a:defRPr>
            </a:pPr>
            <a:r>
              <a:rPr i="1"/>
              <a:t>People</a:t>
            </a:r>
            <a:r>
              <a:t>       </a:t>
            </a:r>
            <a:r>
              <a:rPr b="1"/>
              <a:t>And blessed be his kingdom, </a:t>
            </a:r>
            <a:endParaRPr b="1"/>
          </a:p>
          <a:p>
            <a:pPr lvl="8" indent="0" algn="l" defTabSz="457200">
              <a:defRPr sz="3700">
                <a:solidFill>
                  <a:srgbClr val="000000"/>
                </a:solidFill>
                <a:latin typeface="Garamond"/>
                <a:ea typeface="Garamond"/>
                <a:cs typeface="Garamond"/>
                <a:sym typeface="Garamond"/>
              </a:defRPr>
            </a:pPr>
            <a:r>
              <a:t>               now and for ever. Amen. </a:t>
            </a:r>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Celebrant	  </a:t>
            </a:r>
            <a:r>
              <a:rPr i="0"/>
              <a:t>Almighty God, to whom all hearts are open, all desires known, and from whom no secrets are hid: Cleanse the thoughts of our hearts by the inspiration of thy Holy Spirit, that we may perfectly love thee, and worthily magnify thy holy Name; through Christ our Lord. </a:t>
            </a:r>
            <a:r>
              <a:rPr b="1" i="0"/>
              <a:t>Amen</a:t>
            </a:r>
            <a:r>
              <a:rPr i="0"/>
              <a:t>.</a:t>
            </a:r>
          </a:p>
        </p:txBody>
      </p:sp>
      <p:pic>
        <p:nvPicPr>
          <p:cNvPr id="12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16427" y="871945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1411666" fill="hold"/>
                                        <p:tgtEl>
                                          <p:spTgt spid="12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2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35" name="The Prayers of the People…"/>
          <p:cNvSpPr txBox="1"/>
          <p:nvPr/>
        </p:nvSpPr>
        <p:spPr>
          <a:xfrm>
            <a:off x="1104900" y="4025899"/>
            <a:ext cx="1079500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t>The Prayers of the People </a:t>
            </a:r>
          </a:p>
          <a:p>
            <a:pPr algn="l" defTabSz="457200">
              <a:tabLst>
                <a:tab pos="914400" algn="l"/>
                <a:tab pos="1371600" algn="l"/>
                <a:tab pos="3429000" algn="ctr"/>
                <a:tab pos="6858000" algn="r"/>
              </a:tabLst>
              <a:defRPr sz="3700">
                <a:solidFill>
                  <a:srgbClr val="000000"/>
                </a:solidFill>
                <a:latin typeface="Garamond"/>
                <a:ea typeface="Garamond"/>
                <a:cs typeface="Garamond"/>
                <a:sym typeface="Garamond"/>
              </a:defRPr>
            </a:pPr>
            <a:r>
              <a:rPr b="0" i="1"/>
              <a:t>Celebrant</a:t>
            </a:r>
            <a:r>
              <a:t>	   </a:t>
            </a:r>
            <a:r>
              <a:rPr b="0"/>
              <a:t>Let us pray for the whole state of Christ’s church and the world.  </a:t>
            </a:r>
          </a:p>
        </p:txBody>
      </p:sp>
      <p:pic>
        <p:nvPicPr>
          <p:cNvPr id="23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199986" y="871945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684999" fill="hold"/>
                                        <p:tgtEl>
                                          <p:spTgt spid="23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39" name="Almighty and everliving God, who in thy holy Word hast taught us to make prayers, and supplications, and to give thanks for all men: Receive these our prayers which we offer unto thy divine Majesty, beseeching thee to inspire continually the Universal Ch"/>
          <p:cNvSpPr txBox="1"/>
          <p:nvPr/>
        </p:nvSpPr>
        <p:spPr>
          <a:xfrm>
            <a:off x="1104900" y="2692399"/>
            <a:ext cx="1079500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solidFill>
                  <a:srgbClr val="000000"/>
                </a:solidFill>
                <a:latin typeface="Garamond"/>
                <a:ea typeface="Garamond"/>
                <a:cs typeface="Garamond"/>
                <a:sym typeface="Garamond"/>
              </a:defRPr>
            </a:lvl1pPr>
          </a:lstStyle>
          <a:p>
            <a:pPr/>
            <a:r>
              <a:t>Almighty and everliving God, who in thy holy Word hast taught us to make prayers, and supplications, and to give thanks for all men: Receive these our prayers which we offer unto thy divine Majesty, beseeching thee to inspire continually the Universal Church with the spirit of truth, unity, and concord; and grant that all those who do confess thy holy Name may agree in the truth of thy holy Word, and live in unity and godly love.</a:t>
            </a:r>
          </a:p>
        </p:txBody>
      </p:sp>
      <p:pic>
        <p:nvPicPr>
          <p:cNvPr id="240" name="May3PoPa.m4a" descr="May3PoP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835648" y="8370917"/>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1200000" fill="hold"/>
                                        <p:tgtEl>
                                          <p:spTgt spid="24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43" name="Give grace, O heavenly Father, to all bishops and other ministers especially Michael our Presiding Bishop; Rob, Don and Paul our Bishops; Neil and Keith our Bishops retired, that they may, both by their life and doctrine, set forth thy true and lively Wo"/>
          <p:cNvSpPr txBox="1"/>
          <p:nvPr/>
        </p:nvSpPr>
        <p:spPr>
          <a:xfrm>
            <a:off x="1104900" y="3225800"/>
            <a:ext cx="107950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solidFill>
                  <a:srgbClr val="000000"/>
                </a:solidFill>
                <a:latin typeface="Garamond"/>
                <a:ea typeface="Garamond"/>
                <a:cs typeface="Garamond"/>
                <a:sym typeface="Garamond"/>
              </a:defRPr>
            </a:lvl1pPr>
          </a:lstStyle>
          <a:p>
            <a:pPr/>
            <a:r>
              <a:t>Give grace, O heavenly Father, to all bishops and other ministers especially Michael our Presiding Bishop; Rob, Don and Paul our Bishops; Neil and Keith our Bishops retired, that they may, both by their life and doctrine, set forth thy true and lively Word, and rightly and duly administer thy holy Sacraments. </a:t>
            </a:r>
          </a:p>
        </p:txBody>
      </p:sp>
      <p:pic>
        <p:nvPicPr>
          <p:cNvPr id="244" name="May3PoPb.m4a" descr="May3PoPb.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822350" y="8203003"/>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2739288" fill="hold"/>
                                        <p:tgtEl>
                                          <p:spTgt spid="24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47" name="And to all thy people give thy heavenly grace, and especially to this congregation here present; that, with meek heart and due reverence, they may hear and receive thy holy Word, truly serving thee in holiness and righteousness all the days of their life"/>
          <p:cNvSpPr txBox="1"/>
          <p:nvPr/>
        </p:nvSpPr>
        <p:spPr>
          <a:xfrm>
            <a:off x="1104900" y="3492499"/>
            <a:ext cx="10795000"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solidFill>
                  <a:srgbClr val="000000"/>
                </a:solidFill>
                <a:latin typeface="Garamond"/>
                <a:ea typeface="Garamond"/>
                <a:cs typeface="Garamond"/>
                <a:sym typeface="Garamond"/>
              </a:defRPr>
            </a:lvl1pPr>
          </a:lstStyle>
          <a:p>
            <a:pPr>
              <a:defRPr i="1"/>
            </a:pPr>
            <a:r>
              <a:rPr i="0"/>
              <a:t>And to all thy people give thy heavenly grace, and especially to this congregation here present; that, with meek heart and due reverence, they may hear and receive thy holy Word, truly serving thee in holiness and righteousness all the days of their life. </a:t>
            </a:r>
          </a:p>
        </p:txBody>
      </p:sp>
      <p:pic>
        <p:nvPicPr>
          <p:cNvPr id="248" name="May3PoPc.m4a" descr="May3PoPc.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77667" y="8291748"/>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680000" fill="hold"/>
                                        <p:tgtEl>
                                          <p:spTgt spid="24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51" name="We beseech thee also so to rule the hearts of those who bear the authority of government in this and every land especially Donald our President, Brian our Governor, Fred our Mayor and Philip our County Commission Chairman, that they may be led to wise de"/>
          <p:cNvSpPr txBox="1"/>
          <p:nvPr/>
        </p:nvSpPr>
        <p:spPr>
          <a:xfrm>
            <a:off x="1104900" y="3225800"/>
            <a:ext cx="107950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solidFill>
                  <a:srgbClr val="000000"/>
                </a:solidFill>
                <a:latin typeface="Garamond"/>
                <a:ea typeface="Garamond"/>
                <a:cs typeface="Garamond"/>
                <a:sym typeface="Garamond"/>
              </a:defRPr>
            </a:lvl1pPr>
          </a:lstStyle>
          <a:p>
            <a:pPr/>
            <a:r>
              <a:t>We beseech thee also so to rule the hearts of those who bear the authority of government in this and every land especially Donald our President, Brian our Governor, Fred our Mayor and Philip our County Commission Chairman, that they may be led to wise decisions and right actions for the welfare and peace of the world. </a:t>
            </a:r>
          </a:p>
        </p:txBody>
      </p:sp>
      <p:pic>
        <p:nvPicPr>
          <p:cNvPr id="252" name="May3PoPd.m4a" descr="May3PoPd.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866412" y="833102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780000" fill="hold"/>
                                        <p:tgtEl>
                                          <p:spTgt spid="25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55" name="Open, O Lord, the eyes of all people to behold thy gracious hand in all thy works, that, rejoicing in thy whole creation, they may honor thee with their substance, and be faithful stewards of thy bounty."/>
          <p:cNvSpPr txBox="1"/>
          <p:nvPr/>
        </p:nvSpPr>
        <p:spPr>
          <a:xfrm>
            <a:off x="1104900" y="3759200"/>
            <a:ext cx="107950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solidFill>
                  <a:srgbClr val="000000"/>
                </a:solidFill>
                <a:latin typeface="Garamond"/>
                <a:ea typeface="Garamond"/>
                <a:cs typeface="Garamond"/>
                <a:sym typeface="Garamond"/>
              </a:defRPr>
            </a:lvl1pPr>
          </a:lstStyle>
          <a:p>
            <a:pPr/>
            <a:r>
              <a:t>Open, O Lord, the eyes of all people to behold thy gracious hand in all thy works, that, rejoicing in thy whole creation, they may honor thee with their substance, and be faithful stewards of thy bounty. </a:t>
            </a:r>
          </a:p>
        </p:txBody>
      </p:sp>
      <p:pic>
        <p:nvPicPr>
          <p:cNvPr id="256" name="May3PoPe.m4a" descr="May3PoPe.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827226" y="825486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720000" fill="hold"/>
                                        <p:tgtEl>
                                          <p:spTgt spid="25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59" name="And we most humbly beseech thee, of thy goodness, O Lord, to comfort and succor Carol Blow, HD Cannington, Dan Jubelt, Bob Lyle,  Jane Symmes, and Pat Wells and all those who, in this transitory life, are in trouble, sorrow, need, sickness, or any other "/>
          <p:cNvSpPr txBox="1"/>
          <p:nvPr/>
        </p:nvSpPr>
        <p:spPr>
          <a:xfrm>
            <a:off x="1104900" y="3492499"/>
            <a:ext cx="10795000"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0" sz="3700">
                <a:solidFill>
                  <a:srgbClr val="000000"/>
                </a:solidFill>
                <a:latin typeface="Garamond"/>
                <a:ea typeface="Garamond"/>
                <a:cs typeface="Garamond"/>
                <a:sym typeface="Garamond"/>
              </a:defRPr>
            </a:lvl1pPr>
          </a:lstStyle>
          <a:p>
            <a:pPr/>
            <a:r>
              <a:t>And we most humbly beseech thee, of thy goodness, O Lord, to comfort and succor Carol Blow, HD Cannington, Dan Jubelt, Bob Lyle,  Jane Symmes, and Pat Wells and all those who, in this transitory life, are in trouble, sorrow, need, sickness, or any other adversity. </a:t>
            </a:r>
          </a:p>
        </p:txBody>
      </p:sp>
      <p:pic>
        <p:nvPicPr>
          <p:cNvPr id="260" name="May3PoPf.m4a" descr="May3PoPf.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59847" y="832153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7530000" fill="hold"/>
                                        <p:tgtEl>
                                          <p:spTgt spid="26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63" name="Almighty God, we beseech thee to grant strength and courage to all medical and emergency staff serving those suffering COVID-19 infections and to bring wisdom and patience to us all as we shelter in place and guard God’s beloved creation from further spr"/>
          <p:cNvSpPr txBox="1"/>
          <p:nvPr/>
        </p:nvSpPr>
        <p:spPr>
          <a:xfrm>
            <a:off x="1104900" y="3492499"/>
            <a:ext cx="10795000"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Almighty God, we beseech thee to grant strength and courage to all medical and emergency staff serving those suffering COVID-19 infections and to bring wisdom and patience to us all as we shelter in place and guard God’s beloved creation from further spread of the Corona virus.</a:t>
            </a:r>
          </a:p>
        </p:txBody>
      </p:sp>
      <p:pic>
        <p:nvPicPr>
          <p:cNvPr id="264" name="June7R1PoPxa.m4a" descr="June7R1PoPx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86267" y="8330047"/>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9579999" fill="hold"/>
                                        <p:tgtEl>
                                          <p:spTgt spid="26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67" name="In the Anglican Communion we pray for La Iglesia Anglicana de Mexico, The Most Rev’d Francisco Moreno - Presiding Bishop of La Iglesia Anglicana de Mexico &amp; Bishop of Northern Mexico."/>
          <p:cNvSpPr txBox="1"/>
          <p:nvPr/>
        </p:nvSpPr>
        <p:spPr>
          <a:xfrm>
            <a:off x="1104900" y="3759200"/>
            <a:ext cx="107950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In the Anglican Communion we pray for La Iglesia Anglicana de Mexico, The Most Rev’d Francisco Moreno - Presiding Bishop of La Iglesia Anglicana de Mexico &amp; Bishop of Northern Mexico.</a:t>
            </a:r>
          </a:p>
        </p:txBody>
      </p:sp>
      <p:pic>
        <p:nvPicPr>
          <p:cNvPr id="268" name="June7R1PoPac.m4a" descr="June7R1PoPac.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819158" y="8356378"/>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800000" fill="hold"/>
                                        <p:tgtEl>
                                          <p:spTgt spid="26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71" name="In our Diocese of Atlanta we pray for the clergy and people of Church of the Holy Trinity, Decatur; Trinity, Columbus, St. Columba's, Suwanee; St. Barnabas, Trion; St. Anthony's, Winder; for the East Atlanta Convocation; for all congregations seeking new"/>
          <p:cNvSpPr txBox="1"/>
          <p:nvPr/>
        </p:nvSpPr>
        <p:spPr>
          <a:xfrm>
            <a:off x="1104900" y="2959100"/>
            <a:ext cx="10795000"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In our Diocese of Atlanta we pray for the clergy and people of Church of the Holy Trinity, Decatur; Trinity, Columbus, St. Columba's, Suwanee; St. Barnabas, Trion; St. Anthony's, Winder; for the East Atlanta Convocation; for all congregations seeking new or renewed direction and we pray for the Bishop and people of our companion and partner, the Diocese of Cape Coast. </a:t>
            </a:r>
          </a:p>
        </p:txBody>
      </p:sp>
      <p:pic>
        <p:nvPicPr>
          <p:cNvPr id="272" name="June7R1PoPDA.m4a" descr="June7R1PoPD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81745" y="8333593"/>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9879999" fill="hold"/>
                                        <p:tgtEl>
                                          <p:spTgt spid="27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31" name="A Song of Praise…"/>
          <p:cNvSpPr txBox="1"/>
          <p:nvPr/>
        </p:nvSpPr>
        <p:spPr>
          <a:xfrm>
            <a:off x="1104900" y="1574799"/>
            <a:ext cx="1079500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342900" algn="l"/>
                <a:tab pos="685800" algn="l"/>
                <a:tab pos="1028700" algn="l"/>
                <a:tab pos="1371600" algn="l"/>
                <a:tab pos="3365500" algn="ctr"/>
                <a:tab pos="6858000" algn="r"/>
              </a:tabLst>
              <a:defRPr i="1" sz="3700">
                <a:solidFill>
                  <a:srgbClr val="000000"/>
                </a:solidFill>
                <a:latin typeface="Garamond"/>
                <a:ea typeface="Garamond"/>
                <a:cs typeface="Garamond"/>
                <a:sym typeface="Garamond"/>
              </a:defRPr>
            </a:pPr>
            <a:r>
              <a:rPr i="0"/>
              <a:t>A Song of Praise	</a:t>
            </a:r>
            <a:endParaRPr i="0"/>
          </a:p>
          <a:p>
            <a:pPr defTabSz="457200">
              <a:tabLst>
                <a:tab pos="342900" algn="l"/>
                <a:tab pos="685800" algn="l"/>
                <a:tab pos="1028700" algn="l"/>
                <a:tab pos="1371600" algn="l"/>
                <a:tab pos="3365500" algn="ctr"/>
                <a:tab pos="6858000" algn="r"/>
              </a:tabLst>
              <a:defRPr i="1" sz="3700">
                <a:solidFill>
                  <a:srgbClr val="000000"/>
                </a:solidFill>
                <a:latin typeface="Garamond"/>
                <a:ea typeface="Garamond"/>
                <a:cs typeface="Garamond"/>
                <a:sym typeface="Garamond"/>
              </a:defRPr>
            </a:pPr>
            <a:r>
              <a:rPr b="0"/>
              <a:t>Benedictus es, Domine</a:t>
            </a:r>
            <a:endParaRPr b="0" i="0"/>
          </a:p>
          <a:p>
            <a:pPr defTabSz="457200">
              <a:tabLst>
                <a:tab pos="342900" algn="l"/>
                <a:tab pos="685800" algn="l"/>
                <a:tab pos="1028700" algn="l"/>
                <a:tab pos="1371600" algn="l"/>
                <a:tab pos="3365500" algn="ctr"/>
                <a:tab pos="6858000" algn="r"/>
              </a:tabLst>
              <a:defRPr i="1" sz="3700">
                <a:solidFill>
                  <a:srgbClr val="000000"/>
                </a:solidFill>
                <a:latin typeface="Garamond"/>
                <a:ea typeface="Garamond"/>
                <a:cs typeface="Garamond"/>
                <a:sym typeface="Garamond"/>
              </a:defRPr>
            </a:pPr>
            <a:r>
              <a:t>Song of the Three Young Men,</a:t>
            </a:r>
            <a:r>
              <a:rPr i="0"/>
              <a:t> 29-34</a:t>
            </a:r>
            <a:endParaRPr i="0"/>
          </a:p>
          <a:p>
            <a:pPr algn="l" defTabSz="457200">
              <a:tabLst>
                <a:tab pos="342900" algn="l"/>
                <a:tab pos="685800" algn="l"/>
                <a:tab pos="1028700" algn="l"/>
                <a:tab pos="1371600" algn="l"/>
                <a:tab pos="3365500" algn="ctr"/>
                <a:tab pos="6858000" algn="r"/>
              </a:tabLst>
              <a:defRPr i="1" sz="3700">
                <a:solidFill>
                  <a:srgbClr val="000000"/>
                </a:solidFill>
                <a:latin typeface="Garamond"/>
                <a:ea typeface="Garamond"/>
                <a:cs typeface="Garamond"/>
                <a:sym typeface="Garamond"/>
              </a:defRPr>
            </a:pPr>
            <a:endParaRPr i="0"/>
          </a:p>
          <a:p>
            <a:pPr marR="1778000" indent="6350" algn="l" defTabSz="457200">
              <a:tabLst>
                <a:tab pos="4572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Glory to you, Lord God of </a:t>
            </a:r>
            <a:r>
              <a:rPr sz="3600"/>
              <a:t>our fathers,</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     you are worthy of praise; glory to you.</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Glory to you for the radiance of your holy Name;</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     we will praise you and highly exalt you for ever.</a:t>
            </a:r>
          </a:p>
        </p:txBody>
      </p:sp>
      <p:pic>
        <p:nvPicPr>
          <p:cNvPr id="13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150664" y="871945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1364999" fill="hold"/>
                                        <p:tgtEl>
                                          <p:spTgt spid="13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3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75" name="We pray for Doug Adkins and our Parish Committee on Ministry: Terry Blum, OJ Booker, Rick Crown, and Anna Marett."/>
          <p:cNvSpPr txBox="1"/>
          <p:nvPr/>
        </p:nvSpPr>
        <p:spPr>
          <a:xfrm>
            <a:off x="1104900" y="4025899"/>
            <a:ext cx="1079500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We pray for Doug Adkins and our Parish Committee on Ministry: Terry Blum, OJ Booker, Rick Crown, and Anna Marett. </a:t>
            </a:r>
          </a:p>
        </p:txBody>
      </p:sp>
      <p:pic>
        <p:nvPicPr>
          <p:cNvPr id="276" name="May3PoPj.m4a" descr="May3PoPj.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90700" y="835221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050000" fill="hold"/>
                                        <p:tgtEl>
                                          <p:spTgt spid="27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79" name="We pray for those celebrating birthdays or anniversaries especially Naomi Thompson, Sue Baldwin and Elizabeth Branch."/>
          <p:cNvSpPr txBox="1"/>
          <p:nvPr/>
        </p:nvSpPr>
        <p:spPr>
          <a:xfrm>
            <a:off x="1104900" y="4025899"/>
            <a:ext cx="1079500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We pray for those celebrating birthdays or anniversaries especially Naomi Thompson, Sue Baldwin and Elizabeth Branch.</a:t>
            </a:r>
          </a:p>
        </p:txBody>
      </p:sp>
      <p:pic>
        <p:nvPicPr>
          <p:cNvPr id="280" name="June7R1PoPBD.m4a" descr="June7R1PoPBD.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840259" y="8378365"/>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789999" fill="hold"/>
                                        <p:tgtEl>
                                          <p:spTgt spid="28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83" name="And we also bless thy holy Name for all thy servants departed this life in thy faith and fear, beseeching thee to grant them continual growth in thy love and service; and to grant us grace so to follow the good examples of the ever-blessed Virgin Mary, d"/>
          <p:cNvSpPr txBox="1"/>
          <p:nvPr/>
        </p:nvSpPr>
        <p:spPr>
          <a:xfrm>
            <a:off x="1104900" y="2959100"/>
            <a:ext cx="10795000"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0" sz="3700">
                <a:solidFill>
                  <a:srgbClr val="000000"/>
                </a:solidFill>
                <a:latin typeface="Garamond"/>
                <a:ea typeface="Garamond"/>
                <a:cs typeface="Garamond"/>
                <a:sym typeface="Garamond"/>
              </a:defRPr>
            </a:lvl1pPr>
          </a:lstStyle>
          <a:p>
            <a:pPr>
              <a:defRPr i="1"/>
            </a:pPr>
            <a:r>
              <a:rPr i="0"/>
              <a:t>And we also bless thy holy Name for all thy servants departed this life in thy faith and fear, beseeching thee to grant them continual growth in thy love and service; and to grant us grace so to follow the good examples of the ever-blessed Virgin Mary, dear John the Baptist and of all thy saints, that with them we may be partakers of thy heavenly kingdom. </a:t>
            </a:r>
          </a:p>
        </p:txBody>
      </p:sp>
      <p:pic>
        <p:nvPicPr>
          <p:cNvPr id="284" name="May3PoPl.m4a" descr="May3PoPl.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36531" y="8327210"/>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250000" fill="hold"/>
                                        <p:tgtEl>
                                          <p:spTgt spid="28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87" name="Grant these our prayers, O Father, for Jesus Christ’s sake, our only Mediator and Advocate. Amen."/>
          <p:cNvSpPr txBox="1"/>
          <p:nvPr/>
        </p:nvSpPr>
        <p:spPr>
          <a:xfrm>
            <a:off x="1104900" y="4292599"/>
            <a:ext cx="1079500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0" i="1" sz="3700">
                <a:solidFill>
                  <a:srgbClr val="000000"/>
                </a:solidFill>
                <a:latin typeface="Garamond"/>
                <a:ea typeface="Garamond"/>
                <a:cs typeface="Garamond"/>
                <a:sym typeface="Garamond"/>
              </a:defRPr>
            </a:pPr>
            <a:r>
              <a:rPr i="0"/>
              <a:t>Grant these our prayers, O Father, for Jesus Christ’s sake, our only Mediator and Advocate. </a:t>
            </a:r>
            <a:r>
              <a:rPr b="1" i="0"/>
              <a:t>Amen. </a:t>
            </a:r>
          </a:p>
        </p:txBody>
      </p:sp>
      <p:pic>
        <p:nvPicPr>
          <p:cNvPr id="288" name="June7R1PoPend.m4a" descr="June7R1PoPend.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808431" y="8301588"/>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389999" fill="hold"/>
                                        <p:tgtEl>
                                          <p:spTgt spid="28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91" name="Celebrant   Let us humbly confess our sins unto Almighty God.…"/>
          <p:cNvSpPr txBox="1"/>
          <p:nvPr/>
        </p:nvSpPr>
        <p:spPr>
          <a:xfrm>
            <a:off x="1104900" y="2190749"/>
            <a:ext cx="10795000" cy="566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defRPr b="0" i="1" sz="3700">
                <a:solidFill>
                  <a:srgbClr val="000000"/>
                </a:solidFill>
                <a:latin typeface="Garamond"/>
                <a:ea typeface="Garamond"/>
                <a:cs typeface="Garamond"/>
                <a:sym typeface="Garamond"/>
              </a:defRPr>
            </a:pPr>
            <a:r>
              <a:t>Celebrant   </a:t>
            </a:r>
            <a:r>
              <a:rPr i="0" spc="-111"/>
              <a:t>Let us humbly confess our sins unto Almighty God. </a:t>
            </a:r>
            <a:endParaRPr i="0"/>
          </a:p>
          <a:p>
            <a:pPr algn="l" defTabSz="457200">
              <a:lnSpc>
                <a:spcPts val="6200"/>
              </a:lnSpc>
              <a:spcBef>
                <a:spcPts val="1200"/>
              </a:spcBef>
              <a:defRPr b="0" i="1" sz="3700">
                <a:solidFill>
                  <a:srgbClr val="000000"/>
                </a:solidFill>
                <a:latin typeface="Garamond"/>
                <a:ea typeface="Garamond"/>
                <a:cs typeface="Garamond"/>
                <a:sym typeface="Garamond"/>
              </a:defRPr>
            </a:pPr>
            <a:r>
              <a:t>Silence may be kept. </a:t>
            </a:r>
            <a:endParaRPr i="0"/>
          </a:p>
          <a:p>
            <a:pPr algn="l" defTabSz="457200">
              <a:lnSpc>
                <a:spcPts val="6200"/>
              </a:lnSpc>
              <a:defRPr b="0" i="1" sz="3700">
                <a:solidFill>
                  <a:srgbClr val="000000"/>
                </a:solidFill>
                <a:latin typeface="Garamond"/>
                <a:ea typeface="Garamond"/>
                <a:cs typeface="Garamond"/>
                <a:sym typeface="Garamond"/>
              </a:defRPr>
            </a:pPr>
            <a:r>
              <a:t>All</a:t>
            </a:r>
            <a:r>
              <a:rPr i="0"/>
              <a:t>   </a:t>
            </a:r>
            <a:r>
              <a:rPr b="1" i="0"/>
              <a:t>Most merciful God,</a:t>
            </a:r>
            <a:endParaRPr b="1" i="0"/>
          </a:p>
          <a:p>
            <a:pPr lvl="2" indent="914400" algn="l" defTabSz="457200">
              <a:lnSpc>
                <a:spcPts val="6200"/>
              </a:lnSpc>
              <a:defRPr b="0" i="1" sz="3700">
                <a:solidFill>
                  <a:srgbClr val="000000"/>
                </a:solidFill>
                <a:latin typeface="Garamond"/>
                <a:ea typeface="Garamond"/>
                <a:cs typeface="Garamond"/>
                <a:sym typeface="Garamond"/>
              </a:defRPr>
            </a:pPr>
            <a:r>
              <a:rPr b="1" i="0"/>
              <a:t>we confess that we have sinned against thee </a:t>
            </a:r>
            <a:endParaRPr b="1" i="0"/>
          </a:p>
          <a:p>
            <a:pPr lvl="2" indent="914400" algn="l" defTabSz="457200">
              <a:lnSpc>
                <a:spcPts val="6200"/>
              </a:lnSpc>
              <a:defRPr b="0" i="1" sz="3700">
                <a:solidFill>
                  <a:srgbClr val="000000"/>
                </a:solidFill>
                <a:latin typeface="Garamond"/>
                <a:ea typeface="Garamond"/>
                <a:cs typeface="Garamond"/>
                <a:sym typeface="Garamond"/>
              </a:defRPr>
            </a:pPr>
            <a:r>
              <a:rPr b="1" i="0"/>
              <a:t>in thought, word, and deed,</a:t>
            </a:r>
            <a:br>
              <a:rPr b="1" i="0"/>
            </a:br>
            <a:r>
              <a:rPr b="1" i="0"/>
              <a:t>by what we have done,</a:t>
            </a:r>
            <a:br>
              <a:rPr b="1" i="0"/>
            </a:br>
            <a:r>
              <a:rPr b="1" i="0"/>
              <a:t>and by what we have left undone.</a:t>
            </a:r>
            <a:br>
              <a:rPr b="1" i="0"/>
            </a:br>
            <a:r>
              <a:rPr b="1" i="0"/>
              <a:t>We have not loved thee with our whole heart; </a:t>
            </a:r>
            <a:endParaRPr b="1" i="0"/>
          </a:p>
          <a:p>
            <a:pPr lvl="2" indent="914400" algn="l" defTabSz="457200">
              <a:lnSpc>
                <a:spcPts val="6200"/>
              </a:lnSpc>
              <a:defRPr b="0" i="1" sz="3700">
                <a:solidFill>
                  <a:srgbClr val="000000"/>
                </a:solidFill>
                <a:latin typeface="Garamond"/>
                <a:ea typeface="Garamond"/>
                <a:cs typeface="Garamond"/>
                <a:sym typeface="Garamond"/>
              </a:defRPr>
            </a:pPr>
            <a:r>
              <a:rPr b="1" i="0"/>
              <a:t>we have not loved our neighbors as ourselves. </a:t>
            </a:r>
            <a:endParaRPr b="1" i="0"/>
          </a:p>
          <a:p>
            <a:pPr lvl="2" indent="914400" algn="l" defTabSz="457200">
              <a:lnSpc>
                <a:spcPts val="6200"/>
              </a:lnSpc>
              <a:defRPr b="0" i="1" sz="3700">
                <a:solidFill>
                  <a:srgbClr val="000000"/>
                </a:solidFill>
                <a:latin typeface="Garamond"/>
                <a:ea typeface="Garamond"/>
                <a:cs typeface="Garamond"/>
                <a:sym typeface="Garamond"/>
              </a:defRPr>
            </a:pPr>
            <a:r>
              <a:rPr b="1" i="0"/>
              <a:t>We are truly sorry and we humbly repent.</a:t>
            </a:r>
          </a:p>
        </p:txBody>
      </p:sp>
      <p:pic>
        <p:nvPicPr>
          <p:cNvPr id="29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16427" y="878522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3876667" fill="hold"/>
                                        <p:tgtEl>
                                          <p:spTgt spid="29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95" name="For the sake of thy Son Jesus Christ,…"/>
          <p:cNvSpPr txBox="1"/>
          <p:nvPr/>
        </p:nvSpPr>
        <p:spPr>
          <a:xfrm>
            <a:off x="1104900" y="3492499"/>
            <a:ext cx="10795000"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indent="0" algn="l" defTabSz="457200">
              <a:defRPr sz="3700">
                <a:solidFill>
                  <a:srgbClr val="000000"/>
                </a:solidFill>
                <a:latin typeface="Garamond"/>
                <a:ea typeface="Garamond"/>
                <a:cs typeface="Garamond"/>
                <a:sym typeface="Garamond"/>
              </a:defRPr>
            </a:pPr>
            <a:r>
              <a:t>        For the sake of thy Son Jesus Christ,</a:t>
            </a:r>
          </a:p>
          <a:p>
            <a:pPr algn="l" defTabSz="457200">
              <a:defRPr sz="3700">
                <a:solidFill>
                  <a:srgbClr val="000000"/>
                </a:solidFill>
                <a:latin typeface="Garamond"/>
                <a:ea typeface="Garamond"/>
                <a:cs typeface="Garamond"/>
                <a:sym typeface="Garamond"/>
              </a:defRPr>
            </a:pPr>
            <a:r>
              <a:t>        have mercy on us and forgive us;</a:t>
            </a:r>
          </a:p>
          <a:p>
            <a:pPr algn="l" defTabSz="457200">
              <a:defRPr sz="3700">
                <a:solidFill>
                  <a:srgbClr val="000000"/>
                </a:solidFill>
                <a:latin typeface="Garamond"/>
                <a:ea typeface="Garamond"/>
                <a:cs typeface="Garamond"/>
                <a:sym typeface="Garamond"/>
              </a:defRPr>
            </a:pPr>
            <a:r>
              <a:t>        that we may delight in thy will,</a:t>
            </a:r>
          </a:p>
          <a:p>
            <a:pPr algn="l" defTabSz="457200">
              <a:defRPr sz="3700">
                <a:solidFill>
                  <a:srgbClr val="000000"/>
                </a:solidFill>
                <a:latin typeface="Garamond"/>
                <a:ea typeface="Garamond"/>
                <a:cs typeface="Garamond"/>
                <a:sym typeface="Garamond"/>
              </a:defRPr>
            </a:pPr>
            <a:r>
              <a:t>        and walk in thy ways,</a:t>
            </a:r>
          </a:p>
          <a:p>
            <a:pPr algn="l" defTabSz="457200">
              <a:defRPr sz="3700">
                <a:solidFill>
                  <a:srgbClr val="000000"/>
                </a:solidFill>
                <a:latin typeface="Garamond"/>
                <a:ea typeface="Garamond"/>
                <a:cs typeface="Garamond"/>
                <a:sym typeface="Garamond"/>
              </a:defRPr>
            </a:pPr>
            <a:r>
              <a:t>        to the glory of thy Name. Amen. </a:t>
            </a:r>
          </a:p>
        </p:txBody>
      </p:sp>
      <p:pic>
        <p:nvPicPr>
          <p:cNvPr id="29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556677" y="908674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226666" fill="hold"/>
                                        <p:tgtEl>
                                          <p:spTgt spid="29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299" name="May Almighty God in mercy receive our confession of sorrow and of faith, through Jesus Christ our Lord strengthen us in all goodness, and by the power of the Holy Spirit keep us in eternal life. Amen."/>
          <p:cNvSpPr txBox="1"/>
          <p:nvPr/>
        </p:nvSpPr>
        <p:spPr>
          <a:xfrm>
            <a:off x="1104900" y="3759200"/>
            <a:ext cx="107950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600"/>
              </a:lnSpc>
              <a:spcBef>
                <a:spcPts val="1200"/>
              </a:spcBef>
              <a:defRPr b="0" sz="3700">
                <a:solidFill>
                  <a:srgbClr val="000000"/>
                </a:solidFill>
                <a:latin typeface="Garamond"/>
                <a:ea typeface="Garamond"/>
                <a:cs typeface="Garamond"/>
                <a:sym typeface="Garamond"/>
              </a:defRPr>
            </a:pPr>
            <a:r>
              <a:t>May Almighty God in mercy receive our confession of sorrow and of faith, through Jesus Christ our Lord strengthen us in all goodness, and by the power of the Holy Spirit keep us in eternal life. </a:t>
            </a:r>
            <a:r>
              <a:rPr b="1"/>
              <a:t>Amen</a:t>
            </a:r>
            <a:r>
              <a:rPr i="1"/>
              <a:t>. </a:t>
            </a:r>
          </a:p>
        </p:txBody>
      </p:sp>
      <p:pic>
        <p:nvPicPr>
          <p:cNvPr id="30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88009" y="882364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369999" fill="hold"/>
                                        <p:tgtEl>
                                          <p:spTgt spid="3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303" name="Celebrant    And now in the words our Savior taught us…"/>
          <p:cNvSpPr txBox="1"/>
          <p:nvPr/>
        </p:nvSpPr>
        <p:spPr>
          <a:xfrm>
            <a:off x="1104900" y="787399"/>
            <a:ext cx="10795000" cy="817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rPr i="1"/>
              <a:t>Celebrant   	</a:t>
            </a:r>
            <a:r>
              <a:t>And now in the words our Savior taught us </a:t>
            </a:r>
          </a:p>
          <a:p>
            <a: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        we are bold to say,</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Our Father, who art in heaven,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hallowed be thy Name,</a:t>
            </a:r>
            <a:br/>
            <a:r>
              <a:t>thy kingdom come,</a:t>
            </a:r>
            <a:br/>
            <a:r>
              <a:t>thy will be done,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on earth as it is in heaven.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Give us this day our daily bread.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And forgive us our trespasses,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as we forgive those who trespass against us.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And lead us not into temptation,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but deliver us from evil.</a:t>
            </a:r>
            <a:br/>
            <a:r>
              <a:t>For thine is the kingdom,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and the power, and the glory, </a:t>
            </a:r>
          </a:p>
          <a:p>
            <a:pPr lvl="2" indent="91440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for ever and ever. Amen. </a:t>
            </a:r>
          </a:p>
        </p:txBody>
      </p:sp>
      <p:pic>
        <p:nvPicPr>
          <p:cNvPr id="30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542503" y="906290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7939998" fill="hold"/>
                                        <p:tgtEl>
                                          <p:spTgt spid="30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307" name="May the God who created you, bless you with discomfort…"/>
          <p:cNvSpPr txBox="1"/>
          <p:nvPr/>
        </p:nvSpPr>
        <p:spPr>
          <a:xfrm>
            <a:off x="1164037" y="4025899"/>
            <a:ext cx="10676726"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3700">
                <a:solidFill>
                  <a:srgbClr val="000000"/>
                </a:solidFill>
                <a:latin typeface="Garamond"/>
                <a:ea typeface="Garamond"/>
                <a:cs typeface="Garamond"/>
                <a:sym typeface="Garamond"/>
              </a:defRPr>
            </a:pPr>
            <a:r>
              <a:t>May the God who created you, bless you with discomfort</a:t>
            </a:r>
          </a:p>
          <a:p>
            <a:pPr algn="l" defTabSz="457200">
              <a:defRPr b="0" sz="3700">
                <a:solidFill>
                  <a:srgbClr val="000000"/>
                </a:solidFill>
                <a:latin typeface="Garamond"/>
                <a:ea typeface="Garamond"/>
                <a:cs typeface="Garamond"/>
                <a:sym typeface="Garamond"/>
              </a:defRPr>
            </a:pPr>
            <a:r>
              <a:t>At easy answers, half-truths, and superficial relationships </a:t>
            </a:r>
          </a:p>
          <a:p>
            <a:pPr algn="l" defTabSz="457200">
              <a:defRPr b="0" sz="3700">
                <a:solidFill>
                  <a:srgbClr val="000000"/>
                </a:solidFill>
                <a:latin typeface="Garamond"/>
                <a:ea typeface="Garamond"/>
                <a:cs typeface="Garamond"/>
                <a:sym typeface="Garamond"/>
              </a:defRPr>
            </a:pPr>
            <a:r>
              <a:t>So that you may live from deep within your heart. </a:t>
            </a:r>
            <a:r>
              <a:rPr b="1"/>
              <a:t>Amen. </a:t>
            </a:r>
          </a:p>
        </p:txBody>
      </p:sp>
      <p:pic>
        <p:nvPicPr>
          <p:cNvPr id="30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580432" y="9024045"/>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7129999" fill="hold"/>
                                        <p:tgtEl>
                                          <p:spTgt spid="30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311" name="May God who redeemed you in Christ, bless you with anger at injustice, oppression, and the exploitation of others, so that you may work for righteousness, freedom and peace. Amen."/>
          <p:cNvSpPr txBox="1"/>
          <p:nvPr/>
        </p:nvSpPr>
        <p:spPr>
          <a:xfrm>
            <a:off x="1104900" y="3759200"/>
            <a:ext cx="107950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700">
                <a:solidFill>
                  <a:srgbClr val="000000"/>
                </a:solidFill>
                <a:latin typeface="Garamond"/>
                <a:ea typeface="Garamond"/>
                <a:cs typeface="Garamond"/>
                <a:sym typeface="Garamond"/>
              </a:defRPr>
            </a:pPr>
            <a:r>
              <a:t>May God who redeemed you in Christ, bless you with anger at injustice, oppression, and the exploitation of others, so that you may work for righteousness, freedom and peace. </a:t>
            </a:r>
            <a:r>
              <a:rPr b="1"/>
              <a:t>Amen. </a:t>
            </a:r>
          </a:p>
        </p:txBody>
      </p:sp>
      <p:pic>
        <p:nvPicPr>
          <p:cNvPr id="31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565497" y="9053114"/>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956666" fill="hold"/>
                                        <p:tgtEl>
                                          <p:spTgt spid="31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35" name="Glory to you in the splendor of your temple;…"/>
          <p:cNvSpPr txBox="1"/>
          <p:nvPr/>
        </p:nvSpPr>
        <p:spPr>
          <a:xfrm>
            <a:off x="1104900" y="3759200"/>
            <a:ext cx="107950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Glory to you in the splendor of your temple;</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     on the throne of your majesty, glory to you.</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Glory to you, seated between the Cherubim;</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     we will praise you and highly exalt you for ever.</a:t>
            </a:r>
          </a:p>
        </p:txBody>
      </p:sp>
      <p:pic>
        <p:nvPicPr>
          <p:cNvPr id="13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32869" y="8752339"/>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454999" fill="hold"/>
                                        <p:tgtEl>
                                          <p:spTgt spid="13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3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315" name="May God whose Holy Ghost sanctifies you, now bless you with tears to shed for those who suffer pain, rejection, hunger and sorrow,  So that you may reach out to comfort them and to turn their pain into joy. Amen."/>
          <p:cNvSpPr txBox="1"/>
          <p:nvPr/>
        </p:nvSpPr>
        <p:spPr>
          <a:xfrm>
            <a:off x="1107727" y="3759200"/>
            <a:ext cx="10789345"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700">
                <a:solidFill>
                  <a:srgbClr val="000000"/>
                </a:solidFill>
                <a:latin typeface="Garamond"/>
                <a:ea typeface="Garamond"/>
                <a:cs typeface="Garamond"/>
                <a:sym typeface="Garamond"/>
              </a:defRPr>
            </a:pPr>
            <a:r>
              <a:t>May God whose Holy Ghost sanctifies you, now bless you with tears to shed for those who suffer pain, rejection, hunger and sorrow,  So that you may reach out to comfort them and to turn their pain into joy. </a:t>
            </a:r>
            <a:r>
              <a:rPr b="1"/>
              <a:t>Amen</a:t>
            </a:r>
            <a:r>
              <a:t>. </a:t>
            </a:r>
          </a:p>
        </p:txBody>
      </p:sp>
      <p:pic>
        <p:nvPicPr>
          <p:cNvPr id="31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852429" y="826495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319999" fill="hold"/>
                                        <p:tgtEl>
                                          <p:spTgt spid="31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1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319" name="And may God, the holy and undivided Trinity bless you with enough foolishness to believe that you can make a difference in the world. To do what others claim cannot be done and bring justice, kindness and the abundance of shalom to all God’s creation. Am"/>
          <p:cNvSpPr txBox="1"/>
          <p:nvPr/>
        </p:nvSpPr>
        <p:spPr>
          <a:xfrm>
            <a:off x="1104900" y="3492499"/>
            <a:ext cx="10795000"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700">
                <a:solidFill>
                  <a:srgbClr val="000000"/>
                </a:solidFill>
                <a:latin typeface="Garamond"/>
                <a:ea typeface="Garamond"/>
                <a:cs typeface="Garamond"/>
                <a:sym typeface="Garamond"/>
              </a:defRPr>
            </a:pPr>
            <a:r>
              <a:t>And may God, the holy and undivided Trinity bless you with enough foolishness to believe that you can make a difference in the world. To do what others claim cannot be done and bring justice, kindness and the abundance of shalom to all God’s creation. </a:t>
            </a:r>
            <a:r>
              <a:rPr b="1"/>
              <a:t>Amen. </a:t>
            </a:r>
          </a:p>
        </p:txBody>
      </p:sp>
      <p:pic>
        <p:nvPicPr>
          <p:cNvPr id="32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538101" y="9069103"/>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2434999" fill="hold"/>
                                        <p:tgtEl>
                                          <p:spTgt spid="32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2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323" name="The Dismissal…"/>
          <p:cNvSpPr txBox="1"/>
          <p:nvPr/>
        </p:nvSpPr>
        <p:spPr>
          <a:xfrm>
            <a:off x="1104900" y="3759200"/>
            <a:ext cx="107950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The Dismissal</a:t>
            </a:r>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rPr i="1"/>
              <a:t>Deacon</a:t>
            </a:r>
            <a:r>
              <a:t>     Let us go forth into the world </a:t>
            </a:r>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               rejoicing in the power of the spirit.</a:t>
            </a:r>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People	      </a:t>
            </a:r>
            <a:r>
              <a:rPr b="1" i="0"/>
              <a:t>Thanks be to God</a:t>
            </a:r>
            <a:r>
              <a:t>.</a:t>
            </a:r>
          </a:p>
        </p:txBody>
      </p:sp>
      <p:pic>
        <p:nvPicPr>
          <p:cNvPr id="32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300177" y="879490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636666" fill="hold"/>
                                        <p:tgtEl>
                                          <p:spTgt spid="32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2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327" name="The Peace…"/>
          <p:cNvSpPr txBox="1"/>
          <p:nvPr/>
        </p:nvSpPr>
        <p:spPr>
          <a:xfrm>
            <a:off x="1104900" y="4025899"/>
            <a:ext cx="1079500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The Peace</a:t>
            </a:r>
            <a:endParaRPr b="0"/>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Celebrant   </a:t>
            </a:r>
            <a:r>
              <a:rPr i="0"/>
              <a:t>The peace of the Lord be always with you. </a:t>
            </a:r>
            <a:endParaRPr i="0"/>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People       </a:t>
            </a:r>
            <a:r>
              <a:rPr b="1" i="0"/>
              <a:t>And with thy spirit.</a:t>
            </a:r>
          </a:p>
        </p:txBody>
      </p:sp>
      <p:pic>
        <p:nvPicPr>
          <p:cNvPr id="32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92885" y="8711050"/>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89999" fill="hold"/>
                                        <p:tgtEl>
                                          <p:spTgt spid="32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2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39" name="Glory to you, beholding the depths;…"/>
          <p:cNvSpPr txBox="1"/>
          <p:nvPr/>
        </p:nvSpPr>
        <p:spPr>
          <a:xfrm>
            <a:off x="1104900" y="3759200"/>
            <a:ext cx="10795000"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Glory to you, beholding the depths; </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     in the high vault of heaven, glory to you.</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Glory to you Father, Son, and Holy Spirit; </a:t>
            </a:r>
          </a:p>
          <a:p>
            <a:pPr indent="6350"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     we will praise you and highly exalt you for ever.</a:t>
            </a:r>
          </a:p>
        </p:txBody>
      </p:sp>
      <p:pic>
        <p:nvPicPr>
          <p:cNvPr id="14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183546" y="8670134"/>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000000" fill="hold"/>
                                        <p:tgtEl>
                                          <p:spTgt spid="14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4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43" name="The Collect for Trinity Sunday…"/>
          <p:cNvSpPr txBox="1"/>
          <p:nvPr/>
        </p:nvSpPr>
        <p:spPr>
          <a:xfrm>
            <a:off x="1104900" y="1625600"/>
            <a:ext cx="10795000"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6350"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The Collect for Trinity Sunday </a:t>
            </a:r>
          </a:p>
          <a:p>
            <a:pPr indent="6350"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endParaRPr b="0"/>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Celebrant    </a:t>
            </a:r>
            <a:r>
              <a:rPr i="0"/>
              <a:t>The Lord be with you. </a:t>
            </a:r>
            <a:endParaRPr i="0"/>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rPr i="1"/>
              <a:t>People        </a:t>
            </a:r>
            <a:r>
              <a:rPr b="1"/>
              <a:t>And with thy spirit. </a:t>
            </a:r>
            <a:endParaRPr b="1"/>
          </a:p>
          <a:p>
            <a:pPr algn="l" defTabSz="457200">
              <a:tabLst>
                <a:tab pos="342900" algn="l"/>
                <a:tab pos="685800" algn="l"/>
                <a:tab pos="1028700" algn="l"/>
                <a:tab pos="1371600" algn="l"/>
                <a:tab pos="3365500" algn="ctr"/>
                <a:tab pos="6858000" algn="r"/>
              </a:tabLst>
              <a:defRPr b="0" i="1" sz="3700">
                <a:solidFill>
                  <a:srgbClr val="000000"/>
                </a:solidFill>
                <a:latin typeface="Garamond"/>
                <a:ea typeface="Garamond"/>
                <a:cs typeface="Garamond"/>
                <a:sym typeface="Garamond"/>
              </a:defRPr>
            </a:pPr>
            <a:r>
              <a:t>Celebrant    	</a:t>
            </a:r>
            <a:r>
              <a:rPr i="0"/>
              <a:t>Let us pray. Almighty and everlasting God, you have given to us your servants grace, by the confession of a true faith, to acknowledge the glory of the eternal Trinity, and in the power of your divine Majesty to worship the Unity: Keep us steadfast in this faith and worship, and bring us at last to see you in your one and eternal glory, O Father; who with the Son and the Holy Spirit live and reign, one God, for ever and ever. </a:t>
            </a:r>
            <a:r>
              <a:rPr b="1" i="0"/>
              <a:t>Amen</a:t>
            </a:r>
            <a:r>
              <a:rPr i="0"/>
              <a:t>.</a:t>
            </a:r>
          </a:p>
        </p:txBody>
      </p:sp>
      <p:pic>
        <p:nvPicPr>
          <p:cNvPr id="14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32869" y="8768780"/>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3956665" fill="hold"/>
                                        <p:tgtEl>
                                          <p:spTgt spid="14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4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47" name="The First Lesson             Genesis 1:1-2:4a…"/>
          <p:cNvSpPr txBox="1"/>
          <p:nvPr/>
        </p:nvSpPr>
        <p:spPr>
          <a:xfrm>
            <a:off x="1104900" y="2158999"/>
            <a:ext cx="10795000"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342900" algn="l"/>
                <a:tab pos="685800" algn="l"/>
                <a:tab pos="1028700" algn="l"/>
                <a:tab pos="1371600" algn="l"/>
                <a:tab pos="3365500" algn="ctr"/>
                <a:tab pos="6858000" algn="r"/>
              </a:tabLst>
              <a:defRPr sz="3700">
                <a:solidFill>
                  <a:srgbClr val="000000"/>
                </a:solidFill>
                <a:latin typeface="Garamond"/>
                <a:ea typeface="Garamond"/>
                <a:cs typeface="Garamond"/>
                <a:sym typeface="Garamond"/>
              </a:defRPr>
            </a:pPr>
            <a:r>
              <a:t>The First Lesson 	       	   </a:t>
            </a:r>
            <a:r>
              <a:rPr b="0" i="1"/>
              <a:t>Genesis 1:1-2:4a</a:t>
            </a:r>
          </a:p>
          <a:p>
            <a:pPr algn="l" defTabSz="457200">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rPr i="1"/>
              <a:t>Lector</a:t>
            </a:r>
            <a:r>
              <a:t>	    A reading from Genesis.</a:t>
            </a:r>
          </a:p>
          <a:p>
            <a: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pPr>
            <a:r>
              <a:t>In the beginning when God created the heavens and the earth, the earth was a formless void and darkness covered the face of the deep, while a wind from God swept over the face of the waters. Then God said, “Let there be light”; and there was light. And God saw that the light was good; and God separated the light from the darkness. God called the light Day, and the darkness he called Night. And there was evening and there was morning, the first day.</a:t>
            </a:r>
          </a:p>
        </p:txBody>
      </p:sp>
      <p:pic>
        <p:nvPicPr>
          <p:cNvPr id="148" name="June7Gena.m4a" descr="June7Gena.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69726" y="8747828"/>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945056" fill="hold"/>
                                        <p:tgtEl>
                                          <p:spTgt spid="14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4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Rublev-Trinity-Icon1.jpg" descr="Rublev-Trinity-Icon1.jpg"/>
          <p:cNvPicPr>
            <a:picLocks noChangeAspect="1"/>
          </p:cNvPicPr>
          <p:nvPr/>
        </p:nvPicPr>
        <p:blipFill>
          <a:blip r:embed="rId2">
            <a:extLst/>
          </a:blip>
          <a:stretch>
            <a:fillRect/>
          </a:stretch>
        </p:blipFill>
        <p:spPr>
          <a:xfrm>
            <a:off x="787400" y="-2237308"/>
            <a:ext cx="11430000" cy="14228216"/>
          </a:xfrm>
          <a:prstGeom prst="rect">
            <a:avLst/>
          </a:prstGeom>
          <a:ln w="12700">
            <a:miter lim="400000"/>
          </a:ln>
        </p:spPr>
      </p:pic>
      <p:sp>
        <p:nvSpPr>
          <p:cNvPr id="151" name="And God said, “Let there be a dome in the midst of the waters, and let it separate the waters from the waters.” So God made the dome and separated the waters that were under the dome from the waters that were above the dome. And it was so. God called the"/>
          <p:cNvSpPr txBox="1"/>
          <p:nvPr/>
        </p:nvSpPr>
        <p:spPr>
          <a:xfrm>
            <a:off x="1104900" y="3225800"/>
            <a:ext cx="10795000"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600"/>
              </a:spcBef>
              <a:tabLst>
                <a:tab pos="342900" algn="l"/>
                <a:tab pos="685800" algn="l"/>
                <a:tab pos="1028700" algn="l"/>
                <a:tab pos="1371600" algn="l"/>
                <a:tab pos="3365500" algn="ctr"/>
                <a:tab pos="6858000" algn="r"/>
              </a:tabLst>
              <a:defRPr b="0" sz="3700">
                <a:solidFill>
                  <a:srgbClr val="000000"/>
                </a:solidFill>
                <a:latin typeface="Garamond"/>
                <a:ea typeface="Garamond"/>
                <a:cs typeface="Garamond"/>
                <a:sym typeface="Garamond"/>
              </a:defRPr>
            </a:lvl1pPr>
          </a:lstStyle>
          <a:p>
            <a:pPr/>
            <a:r>
              <a:t>And God said, “Let there be a dome in the midst of the waters, and let it separate the waters from the waters.” So God made the dome and separated the waters that were under the dome from the waters that were above the dome. And it was so. God called the dome Sky. And there was evening and there was morning, the second day.</a:t>
            </a:r>
          </a:p>
        </p:txBody>
      </p:sp>
      <p:pic>
        <p:nvPicPr>
          <p:cNvPr id="152" name="June7Genb.m4a" descr="June7Genb.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252889" y="8755357"/>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4701179" fill="hold"/>
                                        <p:tgtEl>
                                          <p:spTgt spid="15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52"/>
                </p:tgtEl>
              </p:cMediaNode>
            </p:audio>
          </p:childTnLst>
        </p:cTn>
      </p:par>
    </p:tnLst>
  </p:timing>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